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85" r:id="rId2"/>
    <p:sldId id="271" r:id="rId3"/>
    <p:sldId id="272" r:id="rId4"/>
    <p:sldId id="270" r:id="rId5"/>
    <p:sldId id="258" r:id="rId6"/>
    <p:sldId id="259" r:id="rId7"/>
    <p:sldId id="260" r:id="rId8"/>
    <p:sldId id="261" r:id="rId9"/>
    <p:sldId id="273" r:id="rId10"/>
    <p:sldId id="262" r:id="rId11"/>
    <p:sldId id="263" r:id="rId12"/>
    <p:sldId id="264" r:id="rId13"/>
    <p:sldId id="282" r:id="rId14"/>
    <p:sldId id="265" r:id="rId15"/>
    <p:sldId id="277" r:id="rId16"/>
    <p:sldId id="266" r:id="rId17"/>
    <p:sldId id="267" r:id="rId18"/>
    <p:sldId id="268" r:id="rId19"/>
    <p:sldId id="269" r:id="rId20"/>
    <p:sldId id="274" r:id="rId21"/>
    <p:sldId id="279" r:id="rId22"/>
    <p:sldId id="280" r:id="rId23"/>
    <p:sldId id="281" r:id="rId24"/>
    <p:sldId id="283" r:id="rId25"/>
    <p:sldId id="284" r:id="rId26"/>
  </p:sldIdLst>
  <p:sldSz cx="9144000" cy="5143500" type="screen16x9"/>
  <p:notesSz cx="6858000" cy="9144000"/>
  <p:embeddedFontLst>
    <p:embeddedFont>
      <p:font typeface="Trebuchet MS" panose="020B0603020202020204" pitchFamily="34" charset="0"/>
      <p:regular r:id="rId28"/>
      <p:bold r:id="rId29"/>
      <p:italic r:id="rId30"/>
      <p:boldItalic r:id="rId31"/>
    </p:embeddedFont>
    <p:embeddedFont>
      <p:font typeface="Proxima Nova" panose="020B060402020202020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Title" id="{9A7A6A68-D011-48E0-B401-CFA78DE6D948}">
          <p14:sldIdLst>
            <p14:sldId id="285"/>
          </p14:sldIdLst>
        </p14:section>
        <p14:section name="My Talk" id="{8561CCFF-DB2F-4852-95F8-BE8B98C9C52B}">
          <p14:sldIdLst>
            <p14:sldId id="271"/>
            <p14:sldId id="272"/>
            <p14:sldId id="270"/>
            <p14:sldId id="258"/>
            <p14:sldId id="259"/>
            <p14:sldId id="260"/>
            <p14:sldId id="261"/>
            <p14:sldId id="273"/>
            <p14:sldId id="262"/>
            <p14:sldId id="263"/>
            <p14:sldId id="264"/>
            <p14:sldId id="282"/>
            <p14:sldId id="265"/>
            <p14:sldId id="277"/>
            <p14:sldId id="266"/>
            <p14:sldId id="267"/>
            <p14:sldId id="268"/>
            <p14:sldId id="269"/>
            <p14:sldId id="274"/>
            <p14:sldId id="279"/>
            <p14:sldId id="280"/>
            <p14:sldId id="281"/>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02" autoAdjust="0"/>
  </p:normalViewPr>
  <p:slideViewPr>
    <p:cSldViewPr snapToGrid="0">
      <p:cViewPr varScale="1">
        <p:scale>
          <a:sx n="71" d="100"/>
          <a:sy n="71" d="100"/>
        </p:scale>
        <p:origin x="13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409312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604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Now if </a:t>
            </a:r>
            <a:r>
              <a:rPr lang="en" dirty="0"/>
              <a:t>you’re here, at a FAP oriented symposium, I’m willing to gamble that you already recognize that interpersonal relationships are a key ingredient to psychological health and functioning. Nonetheless, it’s useful to briefly review what we know</a:t>
            </a:r>
            <a:r>
              <a:rPr lang="en" dirty="0" smtClean="0"/>
              <a:t>.</a:t>
            </a:r>
          </a:p>
          <a:p>
            <a:pPr lvl="0">
              <a:spcBef>
                <a:spcPts val="0"/>
              </a:spcBef>
              <a:buNone/>
            </a:pPr>
            <a:r>
              <a:rPr lang="en" dirty="0" smtClean="0"/>
              <a:t>[Read first two bullets]</a:t>
            </a:r>
          </a:p>
          <a:p>
            <a:pPr lvl="0">
              <a:spcBef>
                <a:spcPts val="0"/>
              </a:spcBef>
              <a:buNone/>
            </a:pPr>
            <a:endParaRPr lang="en" dirty="0"/>
          </a:p>
        </p:txBody>
      </p:sp>
    </p:spTree>
    <p:extLst>
      <p:ext uri="{BB962C8B-B14F-4D97-AF65-F5344CB8AC3E}">
        <p14:creationId xmlns:p14="http://schemas.microsoft.com/office/powerpoint/2010/main" val="394380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So we know that interpersonal functioning and relationships are important. The conversation gets a bit harder when we try to figure out how to measure these constructs and their associated behaviors</a:t>
            </a:r>
            <a:r>
              <a:rPr lang="en" dirty="0" smtClean="0"/>
              <a:t>. [Click]. A</a:t>
            </a:r>
            <a:r>
              <a:rPr lang="en" baseline="0" dirty="0" smtClean="0"/>
              <a:t> therapist trying to understand how their interactions promote client well-being is hindered by the naturally occurring biases that come with having stimulus functions for the client. So being somewhere in the three term contingency. [Click]. In addition, what functions for one member of the dyad in a certain way, may or may not function that way for the other. The historical context is always relevant to the present context.</a:t>
            </a:r>
            <a:endParaRPr lang="en" dirty="0"/>
          </a:p>
        </p:txBody>
      </p:sp>
    </p:spTree>
    <p:extLst>
      <p:ext uri="{BB962C8B-B14F-4D97-AF65-F5344CB8AC3E}">
        <p14:creationId xmlns:p14="http://schemas.microsoft.com/office/powerpoint/2010/main" val="2866440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We can come up with an</a:t>
            </a:r>
            <a:r>
              <a:rPr lang="en-US" baseline="0" dirty="0" smtClean="0"/>
              <a:t> incredible diversity of terms by which to define and measure some aspect of interpersonal functioning. In general, terms are identified and conceptualized in a way relevant to some goal. For example, a client asking us for help with assertiveness is telling us that in certain contexts, they would like to be able to call upon </a:t>
            </a:r>
            <a:r>
              <a:rPr lang="en-US" baseline="0" dirty="0" smtClean="0"/>
              <a:t>a certain </a:t>
            </a:r>
            <a:r>
              <a:rPr lang="en-US" baseline="0" dirty="0" smtClean="0"/>
              <a:t>repertoire that is not currently present, or is present and has other barriers in the way of its use. And this is just one example; clients may not even be making contact with the knowledge that a repertoire deficit exists.</a:t>
            </a:r>
            <a:endParaRPr lang="en-US" dirty="0"/>
          </a:p>
        </p:txBody>
      </p:sp>
    </p:spTree>
    <p:extLst>
      <p:ext uri="{BB962C8B-B14F-4D97-AF65-F5344CB8AC3E}">
        <p14:creationId xmlns:p14="http://schemas.microsoft.com/office/powerpoint/2010/main" val="838734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So</a:t>
            </a:r>
            <a:r>
              <a:rPr lang="en" baseline="0" dirty="0" smtClean="0"/>
              <a:t> what does all of this have to do with FAP?</a:t>
            </a:r>
            <a:endParaRPr lang="en" dirty="0" smtClean="0"/>
          </a:p>
          <a:p>
            <a:pPr lvl="0">
              <a:spcBef>
                <a:spcPts val="0"/>
              </a:spcBef>
              <a:buNone/>
            </a:pPr>
            <a:r>
              <a:rPr lang="en" dirty="0" smtClean="0"/>
              <a:t>[</a:t>
            </a:r>
            <a:r>
              <a:rPr lang="en" dirty="0"/>
              <a:t>Read first bullet]</a:t>
            </a:r>
          </a:p>
          <a:p>
            <a:pPr lvl="0">
              <a:spcBef>
                <a:spcPts val="0"/>
              </a:spcBef>
              <a:buNone/>
            </a:pPr>
            <a:r>
              <a:rPr lang="en" dirty="0"/>
              <a:t>FAP is </a:t>
            </a:r>
            <a:r>
              <a:rPr lang="en" dirty="0" smtClean="0"/>
              <a:t>a </a:t>
            </a:r>
            <a:r>
              <a:rPr lang="en" dirty="0"/>
              <a:t>behavior therapy that explicitly targets the moment-to-moment interactions between client and therapist, not only as </a:t>
            </a:r>
            <a:r>
              <a:rPr lang="en" dirty="0" smtClean="0"/>
              <a:t>targets </a:t>
            </a:r>
            <a:r>
              <a:rPr lang="en" dirty="0"/>
              <a:t>for </a:t>
            </a:r>
            <a:r>
              <a:rPr lang="en" dirty="0" smtClean="0"/>
              <a:t>change in and of themselves, </a:t>
            </a:r>
            <a:r>
              <a:rPr lang="en" dirty="0"/>
              <a:t>but also as a mechanism by which the client will change their behavior outside of </a:t>
            </a:r>
            <a:r>
              <a:rPr lang="en" dirty="0" smtClean="0"/>
              <a:t>session, </a:t>
            </a:r>
            <a:r>
              <a:rPr lang="en" dirty="0"/>
              <a:t>as well.</a:t>
            </a:r>
          </a:p>
          <a:p>
            <a:pPr lvl="0">
              <a:spcBef>
                <a:spcPts val="0"/>
              </a:spcBef>
              <a:buNone/>
            </a:pPr>
            <a:r>
              <a:rPr lang="en" dirty="0"/>
              <a:t>[Read second </a:t>
            </a:r>
            <a:r>
              <a:rPr lang="en" dirty="0" smtClean="0"/>
              <a:t>bullet],</a:t>
            </a:r>
            <a:r>
              <a:rPr lang="en" baseline="0" dirty="0" smtClean="0"/>
              <a:t> given the focus FAP places on the therapeutic relationship; a</a:t>
            </a:r>
            <a:r>
              <a:rPr lang="en" dirty="0" smtClean="0"/>
              <a:t>nd </a:t>
            </a:r>
            <a:r>
              <a:rPr lang="en" dirty="0"/>
              <a:t>indeed, many tools have emerged from the FAP tradition designed to tackle these issues.</a:t>
            </a:r>
          </a:p>
        </p:txBody>
      </p:sp>
    </p:spTree>
    <p:extLst>
      <p:ext uri="{BB962C8B-B14F-4D97-AF65-F5344CB8AC3E}">
        <p14:creationId xmlns:p14="http://schemas.microsoft.com/office/powerpoint/2010/main" val="383676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[Read</a:t>
            </a:r>
            <a:r>
              <a:rPr lang="en-US" baseline="0" dirty="0" smtClean="0"/>
              <a:t> title] [Click] Without reliability and validity, we don’t really know what we’re measuring when we employ a measure. [Click] and without tx </a:t>
            </a:r>
            <a:r>
              <a:rPr lang="en-US" baseline="0" dirty="0" smtClean="0"/>
              <a:t>utility, </a:t>
            </a:r>
            <a:r>
              <a:rPr lang="en-US" baseline="0" dirty="0" smtClean="0"/>
              <a:t>we don’t know </a:t>
            </a:r>
            <a:r>
              <a:rPr lang="en-US" b="1" baseline="0" dirty="0" smtClean="0"/>
              <a:t>why</a:t>
            </a:r>
            <a:r>
              <a:rPr lang="en-US" b="0" baseline="0" dirty="0" smtClean="0"/>
              <a:t> we’re using a measurement.</a:t>
            </a:r>
            <a:endParaRPr lang="en-US" dirty="0"/>
          </a:p>
        </p:txBody>
      </p:sp>
    </p:spTree>
    <p:extLst>
      <p:ext uri="{BB962C8B-B14F-4D97-AF65-F5344CB8AC3E}">
        <p14:creationId xmlns:p14="http://schemas.microsoft.com/office/powerpoint/2010/main" val="1617090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So, what</a:t>
            </a:r>
            <a:r>
              <a:rPr lang="en-US" baseline="0" dirty="0" smtClean="0"/>
              <a:t> have we tried so far?</a:t>
            </a:r>
          </a:p>
          <a:p>
            <a:pPr lvl="0">
              <a:spcBef>
                <a:spcPts val="0"/>
              </a:spcBef>
              <a:buNone/>
            </a:pPr>
            <a:r>
              <a:rPr lang="en-US" baseline="0" dirty="0" smtClean="0"/>
              <a:t>[Click]The FAP session bridging form, from the Tsai et al. 2009 FAP book, is a straightforward assessment of in-to-out, and out-to-in processes in therapy, as well as a general assessment of therapy progress and level of connection. The other appendices in the 2009 FAP text contain additional assessments that therapists can use. [Click]</a:t>
            </a:r>
          </a:p>
          <a:p>
            <a:pPr lvl="0">
              <a:spcBef>
                <a:spcPts val="0"/>
              </a:spcBef>
              <a:buNone/>
            </a:pPr>
            <a:r>
              <a:rPr lang="en-US" baseline="0" dirty="0" smtClean="0"/>
              <a:t>The FAPRS coding system is designed to code moment-to-moment turns of speech between client and therapist, based on a functional case conceptualization. It requires the use of trained coders who are familiar with FAP principles and the basics of operant conditioning. At UNR, we’re actually experimenting with a simplified version of this coding system for group supervision purposes. [Click] The FIAT-Q and short form are both questionnaire versions of the FIAT system, a measurement tool that structures interpersonal behaviors into 5 broad domains (assertion of needs, bi-directional communication, conflict, disclosure &amp; interpersonal closeness, &amp; emotional expression). [Click] The FAP-IS is a 14 item client self-report of three domains: hidden thoughts and feelings, expression of positive feelings, and honesty &amp; genuineness. [Click] Lastly, the FAP Impact Scale is a 46 item FAP trainee self-report, designed to measure the impact of FAP training on therapy trainees. It measures self-awareness, client awareness, courage / risk taking, therapeutic love or reinforcement, values, self-disclosure, competence in behaviorism, and in-session focus. </a:t>
            </a:r>
            <a:endParaRPr dirty="0"/>
          </a:p>
        </p:txBody>
      </p:sp>
    </p:spTree>
    <p:extLst>
      <p:ext uri="{BB962C8B-B14F-4D97-AF65-F5344CB8AC3E}">
        <p14:creationId xmlns:p14="http://schemas.microsoft.com/office/powerpoint/2010/main" val="1290656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So now that we’ve reviewed what’s been tried before, let’s explore the potential utility of other measures of interpersonal functioning and some related constructs.</a:t>
            </a:r>
          </a:p>
        </p:txBody>
      </p:sp>
    </p:spTree>
    <p:extLst>
      <p:ext uri="{BB962C8B-B14F-4D97-AF65-F5344CB8AC3E}">
        <p14:creationId xmlns:p14="http://schemas.microsoft.com/office/powerpoint/2010/main" val="139709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dirty="0" smtClean="0"/>
              <a:t>[Read</a:t>
            </a:r>
            <a:r>
              <a:rPr lang="en-US" baseline="0" dirty="0" smtClean="0"/>
              <a:t> first bullet] The original measure is a self-report, and the IMI-C combines both self-report and observational ratings. The authors state that it measures quote, </a:t>
            </a:r>
            <a:r>
              <a:rPr lang="en-US" sz="1100" b="0" i="0" u="none" strike="noStrike" kern="1200" dirty="0" smtClean="0">
                <a:solidFill>
                  <a:schemeClr val="tx1"/>
                </a:solidFill>
                <a:effectLst/>
                <a:latin typeface="+mn-lt"/>
                <a:ea typeface="+mn-ea"/>
                <a:cs typeface="+mn-cs"/>
              </a:rPr>
              <a:t>“momentary emotional and other engagements of one person by another during ongoing transactions in counseling/psychotherapy and other dyads.” So said differently, the IMI measures aspects of relationship behaviors (“affective, cognitive, and behavioral covert engagements) in dyads. Stated another</a:t>
            </a:r>
            <a:r>
              <a:rPr lang="en-US" sz="1100" b="0" i="0" u="none" strike="noStrike" kern="1200" baseline="0" dirty="0" smtClean="0">
                <a:solidFill>
                  <a:schemeClr val="tx1"/>
                </a:solidFill>
                <a:effectLst/>
                <a:latin typeface="+mn-lt"/>
                <a:ea typeface="+mn-ea"/>
                <a:cs typeface="+mn-cs"/>
              </a:rPr>
              <a:t> way, the measure </a:t>
            </a:r>
            <a:r>
              <a:rPr lang="en-US" sz="1100" b="0" i="0" u="none" strike="noStrike" kern="1200" dirty="0" smtClean="0">
                <a:solidFill>
                  <a:schemeClr val="tx1"/>
                </a:solidFill>
                <a:effectLst/>
                <a:latin typeface="+mn-lt"/>
                <a:ea typeface="+mn-ea"/>
                <a:cs typeface="+mn-cs"/>
              </a:rPr>
              <a:t>reports as the therapist’s “love” and “hate” reactions to the client’s behavior. The authors believe that these reactions</a:t>
            </a:r>
            <a:r>
              <a:rPr lang="en-US" sz="1100" b="0" i="0" u="none" strike="noStrike" kern="1200" baseline="0" dirty="0" smtClean="0">
                <a:solidFill>
                  <a:schemeClr val="tx1"/>
                </a:solidFill>
                <a:effectLst/>
                <a:latin typeface="+mn-lt"/>
                <a:ea typeface="+mn-ea"/>
                <a:cs typeface="+mn-cs"/>
              </a:rPr>
              <a:t> </a:t>
            </a:r>
            <a:r>
              <a:rPr lang="en-US" sz="1100" b="0" i="0" u="none" strike="noStrike" kern="1200" dirty="0" smtClean="0">
                <a:solidFill>
                  <a:schemeClr val="tx1"/>
                </a:solidFill>
                <a:effectLst/>
                <a:latin typeface="+mn-lt"/>
                <a:ea typeface="+mn-ea"/>
                <a:cs typeface="+mn-cs"/>
              </a:rPr>
              <a:t>generalize to other individuals in the client’s life (e.g., family and friends). It</a:t>
            </a:r>
            <a:r>
              <a:rPr lang="en-US" sz="1100" b="0" i="0" u="none" strike="noStrike" kern="1200" baseline="0" dirty="0" smtClean="0">
                <a:solidFill>
                  <a:schemeClr val="tx1"/>
                </a:solidFill>
                <a:effectLst/>
                <a:latin typeface="+mn-lt"/>
                <a:ea typeface="+mn-ea"/>
                <a:cs typeface="+mn-cs"/>
              </a:rPr>
              <a:t> has acceptable reliability.</a:t>
            </a:r>
            <a:endParaRPr lang="en-US" b="0" dirty="0" smtClean="0">
              <a:effectLst/>
            </a:endParaRPr>
          </a:p>
          <a:p>
            <a:r>
              <a:rPr lang="en-US" dirty="0" smtClean="0"/>
              <a:t/>
            </a:r>
            <a:br>
              <a:rPr lang="en-US" dirty="0" smtClean="0"/>
            </a:br>
            <a:endParaRPr dirty="0"/>
          </a:p>
        </p:txBody>
      </p:sp>
    </p:spTree>
    <p:extLst>
      <p:ext uri="{BB962C8B-B14F-4D97-AF65-F5344CB8AC3E}">
        <p14:creationId xmlns:p14="http://schemas.microsoft.com/office/powerpoint/2010/main" val="130638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sz="1100" b="0" i="0" u="none" strike="noStrike" kern="1200" dirty="0" smtClean="0">
                <a:solidFill>
                  <a:schemeClr val="tx1"/>
                </a:solidFill>
                <a:effectLst/>
                <a:latin typeface="+mn-lt"/>
                <a:ea typeface="+mn-ea"/>
                <a:cs typeface="+mn-cs"/>
              </a:rPr>
              <a:t>[Click] Developed to measure eight hypothesized constructs theorized to be most important in developing social skills. The SRS is intended to specifically measure the broader construct of assertiveness behavior or social skill</a:t>
            </a:r>
            <a:r>
              <a:rPr lang="en-US" sz="1100" b="0" i="0" u="none" strike="noStrike" kern="1200" baseline="0" dirty="0" smtClean="0">
                <a:solidFill>
                  <a:schemeClr val="tx1"/>
                </a:solidFill>
                <a:effectLst/>
                <a:latin typeface="+mn-lt"/>
                <a:ea typeface="+mn-ea"/>
                <a:cs typeface="+mn-cs"/>
              </a:rPr>
              <a:t> effectiveness. It has good validity, especially discriminant validity, and adequate to strong reliability across its 8 subscales.</a:t>
            </a:r>
            <a:endParaRPr lang="en-US" b="0" dirty="0" smtClean="0">
              <a:effectLst/>
            </a:endParaRPr>
          </a:p>
        </p:txBody>
      </p:sp>
    </p:spTree>
    <p:extLst>
      <p:ext uri="{BB962C8B-B14F-4D97-AF65-F5344CB8AC3E}">
        <p14:creationId xmlns:p14="http://schemas.microsoft.com/office/powerpoint/2010/main" val="641861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[Read bullets]. Its questions are on a 5 point Likert scale.</a:t>
            </a:r>
            <a:r>
              <a:rPr lang="en-US" baseline="0" dirty="0" smtClean="0"/>
              <a:t> Higher scores mean feeling more comfortable and competent with the different domains. It has satisfactory outcomes from confirmatory factor analysis, and acceptable average reliability of .82 across several studies. Generally good construct validity when comparing it to similar measures.</a:t>
            </a:r>
            <a:endParaRPr lang="en-US" dirty="0"/>
          </a:p>
        </p:txBody>
      </p:sp>
    </p:spTree>
    <p:extLst>
      <p:ext uri="{BB962C8B-B14F-4D97-AF65-F5344CB8AC3E}">
        <p14:creationId xmlns:p14="http://schemas.microsoft.com/office/powerpoint/2010/main" val="2631479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sz="1100" b="0" i="0" u="none" strike="noStrike" kern="1200" dirty="0" smtClean="0">
                <a:solidFill>
                  <a:schemeClr val="tx1"/>
                </a:solidFill>
                <a:effectLst/>
                <a:latin typeface="+mn-lt"/>
                <a:ea typeface="+mn-ea"/>
                <a:cs typeface="+mn-cs"/>
              </a:rPr>
              <a:t>Good morning everyone, and thank you for coming! I’ll be starting off our symposium by reviewing measurement issues and tools in the area of interpersonal interactions, both inside and outside the therapy session.</a:t>
            </a:r>
            <a:endParaRPr lang="en-US" b="0" dirty="0" smtClean="0">
              <a:effectLst/>
            </a:endParaRPr>
          </a:p>
        </p:txBody>
      </p:sp>
    </p:spTree>
    <p:extLst>
      <p:ext uri="{BB962C8B-B14F-4D97-AF65-F5344CB8AC3E}">
        <p14:creationId xmlns:p14="http://schemas.microsoft.com/office/powerpoint/2010/main" val="4137003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 to begin summing up this</a:t>
            </a:r>
            <a:r>
              <a:rPr lang="en-US" baseline="0" dirty="0" smtClean="0"/>
              <a:t> information, what should clinicians consider when they are working on interpersonal functioning? </a:t>
            </a:r>
            <a:r>
              <a:rPr lang="en-US" dirty="0" smtClean="0"/>
              <a:t>[Read</a:t>
            </a:r>
            <a:r>
              <a:rPr lang="en-US" baseline="0" dirty="0" smtClean="0"/>
              <a:t> the first bullet], of which there are many both within the FAP tradition and in other traditions, and [read the second bullet]. Many of these instruments are developed from a diversity of theoretical backgrounds. Using measures consistent with your own worldview is likely going to be more useful to you.</a:t>
            </a:r>
            <a:endParaRPr lang="en-US" dirty="0"/>
          </a:p>
        </p:txBody>
      </p:sp>
    </p:spTree>
    <p:extLst>
      <p:ext uri="{BB962C8B-B14F-4D97-AF65-F5344CB8AC3E}">
        <p14:creationId xmlns:p14="http://schemas.microsoft.com/office/powerpoint/2010/main" val="405011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a:t>
            </a:r>
            <a:r>
              <a:rPr lang="en-US" baseline="0" dirty="0" smtClean="0"/>
              <a:t> there are also things I think researchers should consider. [Click] First, consistent with other branches of CBS, FAP research should emphasize processes of change, multi-method and multi-level measurement, and mediation / moderation analyses. [Click] Second, we should be able to specify precisely what we mean when we refer to any construct, and be able to define it functionally. [Click] Finally, we should consider multiple measurement and research design paradigms, in order to build progressive lines of research that ask and answer interesting questions.</a:t>
            </a:r>
            <a:endParaRPr lang="en-US" dirty="0"/>
          </a:p>
        </p:txBody>
      </p:sp>
    </p:spTree>
    <p:extLst>
      <p:ext uri="{BB962C8B-B14F-4D97-AF65-F5344CB8AC3E}">
        <p14:creationId xmlns:p14="http://schemas.microsoft.com/office/powerpoint/2010/main" val="2663363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8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2389141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[Read </a:t>
            </a:r>
            <a:r>
              <a:rPr lang="en" dirty="0" smtClean="0"/>
              <a:t>1</a:t>
            </a:r>
            <a:r>
              <a:rPr lang="en" baseline="30000" dirty="0" smtClean="0"/>
              <a:t>st</a:t>
            </a:r>
            <a:r>
              <a:rPr lang="en" baseline="0" dirty="0" smtClean="0"/>
              <a:t> bullet] especially FAP, and [read 2</a:t>
            </a:r>
            <a:r>
              <a:rPr lang="en" baseline="30000" dirty="0" smtClean="0"/>
              <a:t>nd</a:t>
            </a:r>
            <a:r>
              <a:rPr lang="en" baseline="0" dirty="0" smtClean="0"/>
              <a:t> bullet]</a:t>
            </a:r>
            <a:endParaRPr lang="en" dirty="0"/>
          </a:p>
        </p:txBody>
      </p:sp>
    </p:spTree>
    <p:extLst>
      <p:ext uri="{BB962C8B-B14F-4D97-AF65-F5344CB8AC3E}">
        <p14:creationId xmlns:p14="http://schemas.microsoft.com/office/powerpoint/2010/main" val="4036419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[Read first bullet]</a:t>
            </a:r>
          </a:p>
          <a:p>
            <a:pPr marL="0" lvl="0" indent="0" rtl="0">
              <a:lnSpc>
                <a:spcPct val="115000"/>
              </a:lnSpc>
              <a:spcBef>
                <a:spcPts val="0"/>
              </a:spcBef>
              <a:spcAft>
                <a:spcPts val="1600"/>
              </a:spcAft>
              <a:buNone/>
            </a:pPr>
            <a:r>
              <a:rPr lang="en">
                <a:latin typeface="Proxima Nova"/>
                <a:ea typeface="Proxima Nova"/>
                <a:cs typeface="Proxima Nova"/>
                <a:sym typeface="Proxima Nova"/>
              </a:rPr>
              <a:t>While it was not explicitly stated as a medical model, it did come out of a primarily medical tradition</a:t>
            </a:r>
          </a:p>
          <a:p>
            <a:pPr marL="0" lvl="0" indent="0">
              <a:lnSpc>
                <a:spcPct val="115000"/>
              </a:lnSpc>
              <a:spcBef>
                <a:spcPts val="0"/>
              </a:spcBef>
              <a:spcAft>
                <a:spcPts val="1600"/>
              </a:spcAft>
              <a:buNone/>
            </a:pPr>
            <a:r>
              <a:rPr lang="en">
                <a:latin typeface="Proxima Nova"/>
                <a:ea typeface="Proxima Nova"/>
                <a:cs typeface="Proxima Nova"/>
                <a:sym typeface="Proxima Nova"/>
              </a:rPr>
              <a:t>[Read second bullet]</a:t>
            </a:r>
          </a:p>
        </p:txBody>
      </p:sp>
    </p:spTree>
    <p:extLst>
      <p:ext uri="{BB962C8B-B14F-4D97-AF65-F5344CB8AC3E}">
        <p14:creationId xmlns:p14="http://schemas.microsoft.com/office/powerpoint/2010/main" val="1264181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[Read first bullet]</a:t>
            </a:r>
          </a:p>
          <a:p>
            <a:pPr lvl="0">
              <a:spcBef>
                <a:spcPts val="0"/>
              </a:spcBef>
              <a:buNone/>
            </a:pPr>
            <a:r>
              <a:rPr lang="en" dirty="0"/>
              <a:t>Going as far back as Goldiamond (1974), clinical behavior analysis takes a constructional approach. Yes, its helpful to alleviate suffering, but that’s one of many goals in </a:t>
            </a:r>
            <a:r>
              <a:rPr lang="en" dirty="0" smtClean="0"/>
              <a:t>behavior</a:t>
            </a:r>
            <a:r>
              <a:rPr lang="en" baseline="0" dirty="0" smtClean="0"/>
              <a:t> </a:t>
            </a:r>
            <a:r>
              <a:rPr lang="en" dirty="0" smtClean="0"/>
              <a:t>therapy. [Click] We aim to equip our clients with the repertoire(s) necessary for maximizing </a:t>
            </a:r>
            <a:r>
              <a:rPr lang="en" dirty="0"/>
              <a:t>the amount of reinforcement, and minimizing the amount of apparent aversive control in client’s </a:t>
            </a:r>
            <a:r>
              <a:rPr lang="en" dirty="0" smtClean="0"/>
              <a:t>lives. [Click] This can include considering what our client(s) find reinforcing,</a:t>
            </a:r>
            <a:r>
              <a:rPr lang="en" baseline="0" dirty="0" smtClean="0"/>
              <a:t> and aiding them in increasing their access to appropriate sources.</a:t>
            </a:r>
            <a:endParaRPr lang="en" dirty="0"/>
          </a:p>
        </p:txBody>
      </p:sp>
    </p:spTree>
    <p:extLst>
      <p:ext uri="{BB962C8B-B14F-4D97-AF65-F5344CB8AC3E}">
        <p14:creationId xmlns:p14="http://schemas.microsoft.com/office/powerpoint/2010/main" val="421749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[Read</a:t>
            </a:r>
            <a:r>
              <a:rPr lang="en-US" baseline="0" dirty="0" smtClean="0"/>
              <a:t> first bullet] [Click]</a:t>
            </a:r>
          </a:p>
          <a:p>
            <a:pPr lvl="0">
              <a:spcBef>
                <a:spcPts val="0"/>
              </a:spcBef>
              <a:buNone/>
            </a:pPr>
            <a:r>
              <a:rPr lang="en-US" i="0" baseline="0" dirty="0" smtClean="0"/>
              <a:t>Being social creatures that we are, whether its interacting with friends, acquaintances, family, romantic partners, or others, these relationships are frequently a target in therapy. Behavioral principles can be employed in order to achieve these goals.</a:t>
            </a:r>
            <a:endParaRPr i="0" dirty="0"/>
          </a:p>
        </p:txBody>
      </p:sp>
    </p:spTree>
    <p:extLst>
      <p:ext uri="{BB962C8B-B14F-4D97-AF65-F5344CB8AC3E}">
        <p14:creationId xmlns:p14="http://schemas.microsoft.com/office/powerpoint/2010/main" val="827774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a:t>
            </a:r>
            <a:r>
              <a:rPr lang="en-US" baseline="0" dirty="0" smtClean="0"/>
              <a:t> priorities of our lab right now, are expanding the assessment procedures used in FAP with an eye towards treatment utility, as well as understanding the range of functions that social behaviors have.</a:t>
            </a:r>
            <a:endParaRPr lang="en-US" dirty="0"/>
          </a:p>
        </p:txBody>
      </p:sp>
    </p:spTree>
    <p:extLst>
      <p:ext uri="{BB962C8B-B14F-4D97-AF65-F5344CB8AC3E}">
        <p14:creationId xmlns:p14="http://schemas.microsoft.com/office/powerpoint/2010/main" val="3956445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Sometimes,</a:t>
            </a:r>
            <a:r>
              <a:rPr lang="en-US" baseline="0" dirty="0" smtClean="0"/>
              <a:t> a sociogram, or a diagram of an individual in relation to their social ties, can help clients and therapists visualize the social capital available to clients, while considering their goals for treatment.</a:t>
            </a:r>
            <a:endParaRPr dirty="0"/>
          </a:p>
        </p:txBody>
      </p:sp>
    </p:spTree>
    <p:extLst>
      <p:ext uri="{BB962C8B-B14F-4D97-AF65-F5344CB8AC3E}">
        <p14:creationId xmlns:p14="http://schemas.microsoft.com/office/powerpoint/2010/main" val="356443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lIns="91425" tIns="91425" rIns="91425" bIns="91425" anchor="b" anchorCtr="0"/>
          <a:lstStyle>
            <a:lvl1pPr lvl="0" rtl="0">
              <a:spcBef>
                <a:spcPts val="0"/>
              </a:spcBef>
              <a:buClr>
                <a:schemeClr val="lt1"/>
              </a:buClr>
              <a:buSzPct val="100000"/>
              <a:defRPr sz="3600">
                <a:solidFill>
                  <a:schemeClr val="lt1"/>
                </a:solidFill>
              </a:defRPr>
            </a:lvl1pPr>
            <a:lvl2pPr lvl="1" rtl="0">
              <a:spcBef>
                <a:spcPts val="0"/>
              </a:spcBef>
              <a:buClr>
                <a:schemeClr val="lt1"/>
              </a:buClr>
              <a:buSzPct val="100000"/>
              <a:defRPr sz="3600">
                <a:solidFill>
                  <a:schemeClr val="lt1"/>
                </a:solidFill>
              </a:defRPr>
            </a:lvl2pPr>
            <a:lvl3pPr lvl="2" rtl="0">
              <a:spcBef>
                <a:spcPts val="0"/>
              </a:spcBef>
              <a:buClr>
                <a:schemeClr val="lt1"/>
              </a:buClr>
              <a:buSzPct val="100000"/>
              <a:defRPr sz="3600">
                <a:solidFill>
                  <a:schemeClr val="lt1"/>
                </a:solidFill>
              </a:defRPr>
            </a:lvl3pPr>
            <a:lvl4pPr lvl="3" rtl="0">
              <a:spcBef>
                <a:spcPts val="0"/>
              </a:spcBef>
              <a:buClr>
                <a:schemeClr val="lt1"/>
              </a:buClr>
              <a:buSzPct val="100000"/>
              <a:defRPr sz="3600">
                <a:solidFill>
                  <a:schemeClr val="lt1"/>
                </a:solidFill>
              </a:defRPr>
            </a:lvl4pPr>
            <a:lvl5pPr lvl="4" rtl="0">
              <a:spcBef>
                <a:spcPts val="0"/>
              </a:spcBef>
              <a:buClr>
                <a:schemeClr val="lt1"/>
              </a:buClr>
              <a:buSzPct val="100000"/>
              <a:defRPr sz="3600">
                <a:solidFill>
                  <a:schemeClr val="lt1"/>
                </a:solidFill>
              </a:defRPr>
            </a:lvl5pPr>
            <a:lvl6pPr lvl="5" rtl="0">
              <a:spcBef>
                <a:spcPts val="0"/>
              </a:spcBef>
              <a:buClr>
                <a:schemeClr val="lt1"/>
              </a:buClr>
              <a:buSzPct val="100000"/>
              <a:defRPr sz="3600">
                <a:solidFill>
                  <a:schemeClr val="lt1"/>
                </a:solidFill>
              </a:defRPr>
            </a:lvl6pPr>
            <a:lvl7pPr lvl="6" rtl="0">
              <a:spcBef>
                <a:spcPts val="0"/>
              </a:spcBef>
              <a:buClr>
                <a:schemeClr val="lt1"/>
              </a:buClr>
              <a:buSzPct val="100000"/>
              <a:defRPr sz="3600">
                <a:solidFill>
                  <a:schemeClr val="lt1"/>
                </a:solidFill>
              </a:defRPr>
            </a:lvl7pPr>
            <a:lvl8pPr lvl="7" rtl="0">
              <a:spcBef>
                <a:spcPts val="0"/>
              </a:spcBef>
              <a:buClr>
                <a:schemeClr val="lt1"/>
              </a:buClr>
              <a:buSzPct val="100000"/>
              <a:defRPr sz="3600">
                <a:solidFill>
                  <a:schemeClr val="lt1"/>
                </a:solidFill>
              </a:defRPr>
            </a:lvl8pPr>
            <a:lvl9pPr lvl="8" rtl="0">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42" name="Shape 42"/>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lIns="91425" tIns="91425" rIns="91425" bIns="91425" anchor="ctr" anchorCtr="0"/>
          <a:lstStyle>
            <a:lvl1pPr lvl="0" rtl="0">
              <a:lnSpc>
                <a:spcPct val="100000"/>
              </a:lnSpc>
              <a:spcBef>
                <a:spcPts val="0"/>
              </a:spcBef>
              <a:spcAft>
                <a:spcPts val="0"/>
              </a:spcAft>
              <a:buSzPct val="100000"/>
              <a:buNone/>
              <a:defRPr sz="2100"/>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991475"/>
            <a:ext cx="8520600" cy="1917900"/>
          </a:xfrm>
          <a:prstGeom prst="rect">
            <a:avLst/>
          </a:prstGeom>
        </p:spPr>
        <p:txBody>
          <a:bodyPr lIns="91425" tIns="91425" rIns="91425" bIns="91425" anchor="ctr" anchorCtr="0"/>
          <a:lstStyle>
            <a:lvl1pPr lvl="0" algn="ctr" rtl="0">
              <a:spcBef>
                <a:spcPts val="0"/>
              </a:spcBef>
              <a:buSzPct val="100000"/>
              <a:defRPr sz="14000" b="1"/>
            </a:lvl1pPr>
            <a:lvl2pPr lvl="1" algn="ctr" rtl="0">
              <a:spcBef>
                <a:spcPts val="0"/>
              </a:spcBef>
              <a:buSzPct val="100000"/>
              <a:defRPr sz="14000" b="1"/>
            </a:lvl2pPr>
            <a:lvl3pPr lvl="2" algn="ctr" rtl="0">
              <a:spcBef>
                <a:spcPts val="0"/>
              </a:spcBef>
              <a:buSzPct val="100000"/>
              <a:defRPr sz="14000" b="1"/>
            </a:lvl3pPr>
            <a:lvl4pPr lvl="3" algn="ctr" rtl="0">
              <a:spcBef>
                <a:spcPts val="0"/>
              </a:spcBef>
              <a:buSzPct val="100000"/>
              <a:defRPr sz="14000" b="1"/>
            </a:lvl4pPr>
            <a:lvl5pPr lvl="4" algn="ctr" rtl="0">
              <a:spcBef>
                <a:spcPts val="0"/>
              </a:spcBef>
              <a:buSzPct val="100000"/>
              <a:defRPr sz="14000" b="1"/>
            </a:lvl5pPr>
            <a:lvl6pPr lvl="5" algn="ctr" rtl="0">
              <a:spcBef>
                <a:spcPts val="0"/>
              </a:spcBef>
              <a:buSzPct val="100000"/>
              <a:defRPr sz="14000" b="1"/>
            </a:lvl6pPr>
            <a:lvl7pPr lvl="6" algn="ctr" rtl="0">
              <a:spcBef>
                <a:spcPts val="0"/>
              </a:spcBef>
              <a:buSzPct val="100000"/>
              <a:defRPr sz="14000" b="1"/>
            </a:lvl7pPr>
            <a:lvl8pPr lvl="7" algn="ctr" rtl="0">
              <a:spcBef>
                <a:spcPts val="0"/>
              </a:spcBef>
              <a:buSzPct val="100000"/>
              <a:defRPr sz="14000" b="1"/>
            </a:lvl8pPr>
            <a:lvl9pPr lvl="8" algn="ctr" rtl="0">
              <a:spcBef>
                <a:spcPts val="0"/>
              </a:spcBef>
              <a:buSzPct val="100000"/>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215900"/>
            <a:ext cx="8851900" cy="1790700"/>
          </a:xfrm>
        </p:spPr>
        <p:txBody>
          <a:bodyPr/>
          <a:lstStyle/>
          <a:p>
            <a:pPr algn="ctr"/>
            <a:r>
              <a:rPr lang="en-US" sz="3600" b="1" dirty="0" smtClean="0">
                <a:latin typeface="Times New Roman" panose="02020603050405020304" pitchFamily="18" charset="0"/>
                <a:cs typeface="Times New Roman" panose="02020603050405020304" pitchFamily="18" charset="0"/>
              </a:rPr>
              <a:t>Pursuing a comprehensive assessment agenda for Functional Analytic Psychotherapy</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2293" y="3458289"/>
            <a:ext cx="1486714" cy="1486714"/>
          </a:xfrm>
          <a:prstGeom prst="rect">
            <a:avLst/>
          </a:prstGeom>
        </p:spPr>
      </p:pic>
      <p:sp>
        <p:nvSpPr>
          <p:cNvPr id="9" name="TextBox 8"/>
          <p:cNvSpPr txBox="1"/>
          <p:nvPr/>
        </p:nvSpPr>
        <p:spPr>
          <a:xfrm>
            <a:off x="317500" y="2255391"/>
            <a:ext cx="8496300"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The Functional Analytic Research Team</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Nevada-Reno</a:t>
            </a:r>
            <a:endParaRPr lang="en-US" sz="2800" dirty="0"/>
          </a:p>
        </p:txBody>
      </p:sp>
    </p:spTree>
    <p:extLst>
      <p:ext uri="{BB962C8B-B14F-4D97-AF65-F5344CB8AC3E}">
        <p14:creationId xmlns:p14="http://schemas.microsoft.com/office/powerpoint/2010/main" val="2346052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Shape 95"/>
          <p:cNvPicPr preferRelativeResize="0"/>
          <p:nvPr/>
        </p:nvPicPr>
        <p:blipFill>
          <a:blip r:embed="rId3">
            <a:alphaModFix/>
          </a:blip>
          <a:stretch>
            <a:fillRect/>
          </a:stretch>
        </p:blipFill>
        <p:spPr>
          <a:xfrm>
            <a:off x="0" y="0"/>
            <a:ext cx="9143999" cy="5143499"/>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75909"/>
            <a:ext cx="8520600" cy="853800"/>
          </a:xfrm>
          <a:prstGeom prst="rect">
            <a:avLst/>
          </a:prstGeom>
        </p:spPr>
        <p:txBody>
          <a:bodyPr lIns="91425" tIns="91425" rIns="91425" bIns="91425" anchor="t" anchorCtr="0">
            <a:noAutofit/>
          </a:bodyPr>
          <a:lstStyle/>
          <a:p>
            <a:pPr lvl="0" rtl="0">
              <a:spcBef>
                <a:spcPts val="0"/>
              </a:spcBef>
              <a:buNone/>
            </a:pPr>
            <a:r>
              <a:rPr lang="en" sz="3000" dirty="0">
                <a:solidFill>
                  <a:schemeClr val="tx1"/>
                </a:solidFill>
              </a:rPr>
              <a:t>The importance of interpersonal functioning</a:t>
            </a:r>
          </a:p>
        </p:txBody>
      </p:sp>
      <p:sp>
        <p:nvSpPr>
          <p:cNvPr id="101" name="Shape 101"/>
          <p:cNvSpPr txBox="1">
            <a:spLocks noGrp="1"/>
          </p:cNvSpPr>
          <p:nvPr>
            <p:ph type="body" idx="1"/>
          </p:nvPr>
        </p:nvSpPr>
        <p:spPr>
          <a:xfrm>
            <a:off x="311700" y="977309"/>
            <a:ext cx="8520600" cy="34164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Many behavioral health presentations have a social component</a:t>
            </a:r>
          </a:p>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Access to social support is important for adolescent and adult mental health </a:t>
            </a:r>
            <a:r>
              <a:rPr lang="en" sz="1600" dirty="0">
                <a:solidFill>
                  <a:schemeClr val="tx1"/>
                </a:solidFill>
              </a:rPr>
              <a:t>(Seeman, 1996; Taylor, 2011)</a:t>
            </a:r>
          </a:p>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The dyad is a common unit of </a:t>
            </a:r>
            <a:r>
              <a:rPr lang="en" sz="2400" dirty="0" smtClean="0">
                <a:solidFill>
                  <a:schemeClr val="tx1"/>
                </a:solidFill>
              </a:rPr>
              <a:t>analysis </a:t>
            </a:r>
            <a:r>
              <a:rPr lang="en" sz="1600" dirty="0" smtClean="0">
                <a:solidFill>
                  <a:schemeClr val="tx1"/>
                </a:solidFill>
              </a:rPr>
              <a:t>(Laursen, 2005)</a:t>
            </a:r>
            <a:endParaRPr lang="en" sz="1600" dirty="0">
              <a:solidFill>
                <a:schemeClr val="tx1"/>
              </a:solidFill>
            </a:endParaRPr>
          </a:p>
          <a:p>
            <a:pPr marL="914400" lvl="1" indent="-381000" rtl="0">
              <a:spcBef>
                <a:spcPts val="0"/>
              </a:spcBef>
              <a:buClr>
                <a:srgbClr val="000000"/>
              </a:buClr>
              <a:buSzPct val="100000"/>
              <a:buFont typeface="Arial" panose="020B0604020202020204" pitchFamily="34" charset="0"/>
              <a:buChar char="•"/>
            </a:pPr>
            <a:r>
              <a:rPr lang="en" sz="2400" dirty="0">
                <a:solidFill>
                  <a:schemeClr val="tx1"/>
                </a:solidFill>
              </a:rPr>
              <a:t>Research</a:t>
            </a:r>
          </a:p>
          <a:p>
            <a:pPr marL="914400" lvl="1" indent="-381000" rtl="0">
              <a:spcBef>
                <a:spcPts val="0"/>
              </a:spcBef>
              <a:buClr>
                <a:srgbClr val="000000"/>
              </a:buClr>
              <a:buSzPct val="100000"/>
              <a:buFont typeface="Arial" panose="020B0604020202020204" pitchFamily="34" charset="0"/>
              <a:buChar char="•"/>
            </a:pPr>
            <a:r>
              <a:rPr lang="en" sz="2400" dirty="0">
                <a:solidFill>
                  <a:schemeClr val="tx1"/>
                </a:solidFill>
              </a:rPr>
              <a:t>Clinical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Effect transition="in" filter="fade">
                                      <p:cBhvr>
                                        <p:cTn id="7" dur="1000"/>
                                        <p:tgtEl>
                                          <p:spTgt spid="101">
                                            <p:txEl>
                                              <p:pRg st="0" end="0"/>
                                            </p:txEl>
                                          </p:spTgt>
                                        </p:tgtEl>
                                      </p:cBhvr>
                                    </p:animEffect>
                                    <p:anim calcmode="lin" valueType="num">
                                      <p:cBhvr>
                                        <p:cTn id="8"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1">
                                            <p:txEl>
                                              <p:pRg st="1" end="1"/>
                                            </p:txEl>
                                          </p:spTgt>
                                        </p:tgtEl>
                                        <p:attrNameLst>
                                          <p:attrName>style.visibility</p:attrName>
                                        </p:attrNameLst>
                                      </p:cBhvr>
                                      <p:to>
                                        <p:strVal val="visible"/>
                                      </p:to>
                                    </p:set>
                                    <p:animEffect transition="in" filter="fade">
                                      <p:cBhvr>
                                        <p:cTn id="14" dur="1000"/>
                                        <p:tgtEl>
                                          <p:spTgt spid="101">
                                            <p:txEl>
                                              <p:pRg st="1" end="1"/>
                                            </p:txEl>
                                          </p:spTgt>
                                        </p:tgtEl>
                                      </p:cBhvr>
                                    </p:animEffect>
                                    <p:anim calcmode="lin" valueType="num">
                                      <p:cBhvr>
                                        <p:cTn id="15" dur="1000" fill="hold"/>
                                        <p:tgtEl>
                                          <p:spTgt spid="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1">
                                            <p:txEl>
                                              <p:pRg st="2" end="2"/>
                                            </p:txEl>
                                          </p:spTgt>
                                        </p:tgtEl>
                                        <p:attrNameLst>
                                          <p:attrName>style.visibility</p:attrName>
                                        </p:attrNameLst>
                                      </p:cBhvr>
                                      <p:to>
                                        <p:strVal val="visible"/>
                                      </p:to>
                                    </p:set>
                                    <p:animEffect transition="in" filter="fade">
                                      <p:cBhvr>
                                        <p:cTn id="21" dur="1000"/>
                                        <p:tgtEl>
                                          <p:spTgt spid="101">
                                            <p:txEl>
                                              <p:pRg st="2" end="2"/>
                                            </p:txEl>
                                          </p:spTgt>
                                        </p:tgtEl>
                                      </p:cBhvr>
                                    </p:animEffect>
                                    <p:anim calcmode="lin" valueType="num">
                                      <p:cBhvr>
                                        <p:cTn id="22"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1">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01">
                                            <p:txEl>
                                              <p:pRg st="3" end="3"/>
                                            </p:txEl>
                                          </p:spTgt>
                                        </p:tgtEl>
                                        <p:attrNameLst>
                                          <p:attrName>style.visibility</p:attrName>
                                        </p:attrNameLst>
                                      </p:cBhvr>
                                      <p:to>
                                        <p:strVal val="visible"/>
                                      </p:to>
                                    </p:set>
                                    <p:animEffect transition="in" filter="fade">
                                      <p:cBhvr>
                                        <p:cTn id="26" dur="1000"/>
                                        <p:tgtEl>
                                          <p:spTgt spid="101">
                                            <p:txEl>
                                              <p:pRg st="3" end="3"/>
                                            </p:txEl>
                                          </p:spTgt>
                                        </p:tgtEl>
                                      </p:cBhvr>
                                    </p:animEffect>
                                    <p:anim calcmode="lin" valueType="num">
                                      <p:cBhvr>
                                        <p:cTn id="27"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01">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1">
                                            <p:txEl>
                                              <p:pRg st="4" end="4"/>
                                            </p:txEl>
                                          </p:spTgt>
                                        </p:tgtEl>
                                        <p:attrNameLst>
                                          <p:attrName>style.visibility</p:attrName>
                                        </p:attrNameLst>
                                      </p:cBhvr>
                                      <p:to>
                                        <p:strVal val="visible"/>
                                      </p:to>
                                    </p:set>
                                    <p:animEffect transition="in" filter="fade">
                                      <p:cBhvr>
                                        <p:cTn id="31" dur="1000"/>
                                        <p:tgtEl>
                                          <p:spTgt spid="101">
                                            <p:txEl>
                                              <p:pRg st="4" end="4"/>
                                            </p:txEl>
                                          </p:spTgt>
                                        </p:tgtEl>
                                      </p:cBhvr>
                                    </p:animEffect>
                                    <p:anim calcmode="lin" valueType="num">
                                      <p:cBhvr>
                                        <p:cTn id="32"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278150"/>
            <a:ext cx="8520600" cy="572700"/>
          </a:xfrm>
          <a:prstGeom prst="rect">
            <a:avLst/>
          </a:prstGeom>
        </p:spPr>
        <p:txBody>
          <a:bodyPr lIns="91425" tIns="91425" rIns="91425" bIns="91425" anchor="t" anchorCtr="0">
            <a:noAutofit/>
          </a:bodyPr>
          <a:lstStyle/>
          <a:p>
            <a:pPr lvl="0">
              <a:spcBef>
                <a:spcPts val="0"/>
              </a:spcBef>
              <a:buNone/>
            </a:pPr>
            <a:r>
              <a:rPr lang="en" sz="3000" dirty="0">
                <a:solidFill>
                  <a:srgbClr val="000000"/>
                </a:solidFill>
              </a:rPr>
              <a:t>The challenge of measuring it well</a:t>
            </a:r>
          </a:p>
        </p:txBody>
      </p:sp>
      <p:sp>
        <p:nvSpPr>
          <p:cNvPr id="107" name="Shape 107"/>
          <p:cNvSpPr txBox="1">
            <a:spLocks noGrp="1"/>
          </p:cNvSpPr>
          <p:nvPr>
            <p:ph type="body" idx="1"/>
          </p:nvPr>
        </p:nvSpPr>
        <p:spPr>
          <a:xfrm>
            <a:off x="311700" y="977850"/>
            <a:ext cx="8520600" cy="3416400"/>
          </a:xfrm>
          <a:prstGeom prst="rect">
            <a:avLst/>
          </a:prstGeom>
        </p:spPr>
        <p:txBody>
          <a:bodyPr lIns="91425" tIns="91425" rIns="91425" bIns="91425" anchor="t" anchorCtr="0">
            <a:noAutofit/>
          </a:bodyPr>
          <a:lstStyle/>
          <a:p>
            <a:pPr marL="342900" lvl="0" indent="-342900">
              <a:spcBef>
                <a:spcPts val="0"/>
              </a:spcBef>
              <a:buFont typeface="Arial" panose="020B0604020202020204" pitchFamily="34" charset="0"/>
              <a:buChar char="•"/>
            </a:pPr>
            <a:r>
              <a:rPr lang="en-US" sz="2400" dirty="0" smtClean="0">
                <a:solidFill>
                  <a:schemeClr val="tx1"/>
                </a:solidFill>
              </a:rPr>
              <a:t>Being embedded in the analytic unit</a:t>
            </a:r>
          </a:p>
          <a:p>
            <a:pPr marL="342900" lvl="0" indent="-342900">
              <a:spcBef>
                <a:spcPts val="0"/>
              </a:spcBef>
              <a:buFont typeface="Arial" panose="020B0604020202020204" pitchFamily="34" charset="0"/>
              <a:buChar char="•"/>
            </a:pPr>
            <a:r>
              <a:rPr lang="en-US" sz="2400" dirty="0" smtClean="0">
                <a:solidFill>
                  <a:schemeClr val="tx1"/>
                </a:solidFill>
              </a:rPr>
              <a:t>Client and therapist histories</a:t>
            </a:r>
          </a:p>
          <a:p>
            <a:pPr marL="342900" lvl="0" indent="-342900">
              <a:spcBef>
                <a:spcPts val="0"/>
              </a:spcBef>
              <a:buFont typeface="Arial" panose="020B0604020202020204" pitchFamily="34" charset="0"/>
              <a:buChar char="•"/>
            </a:pPr>
            <a:endParaRPr lang="en-US" sz="2400" dirty="0" smtClean="0">
              <a:solidFill>
                <a:schemeClr val="tx1"/>
              </a:solidFill>
            </a:endParaRPr>
          </a:p>
          <a:p>
            <a:pPr marL="342900" lvl="0" indent="-342900">
              <a:spcBef>
                <a:spcPts val="0"/>
              </a:spcBef>
              <a:buFont typeface="Arial" panose="020B0604020202020204" pitchFamily="34" charset="0"/>
              <a:buChar char="•"/>
            </a:pPr>
            <a:endParaRPr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animEffect transition="in" filter="fade">
                                      <p:cBhvr>
                                        <p:cTn id="7" dur="1000"/>
                                        <p:tgtEl>
                                          <p:spTgt spid="107">
                                            <p:txEl>
                                              <p:pRg st="0" end="0"/>
                                            </p:txEl>
                                          </p:spTgt>
                                        </p:tgtEl>
                                      </p:cBhvr>
                                    </p:animEffect>
                                    <p:anim calcmode="lin" valueType="num">
                                      <p:cBhvr>
                                        <p:cTn id="8"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7">
                                            <p:txEl>
                                              <p:pRg st="1" end="1"/>
                                            </p:txEl>
                                          </p:spTgt>
                                        </p:tgtEl>
                                        <p:attrNameLst>
                                          <p:attrName>style.visibility</p:attrName>
                                        </p:attrNameLst>
                                      </p:cBhvr>
                                      <p:to>
                                        <p:strVal val="visible"/>
                                      </p:to>
                                    </p:set>
                                    <p:animEffect transition="in" filter="fade">
                                      <p:cBhvr>
                                        <p:cTn id="14" dur="1000"/>
                                        <p:tgtEl>
                                          <p:spTgt spid="107">
                                            <p:txEl>
                                              <p:pRg st="1" end="1"/>
                                            </p:txEl>
                                          </p:spTgt>
                                        </p:tgtEl>
                                      </p:cBhvr>
                                    </p:animEffect>
                                    <p:anim calcmode="lin" valueType="num">
                                      <p:cBhvr>
                                        <p:cTn id="15"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205476">
            <a:off x="253729" y="895072"/>
            <a:ext cx="4097596" cy="769441"/>
          </a:xfrm>
          <a:prstGeom prst="rect">
            <a:avLst/>
          </a:prstGeom>
          <a:noFill/>
        </p:spPr>
        <p:txBody>
          <a:bodyPr wrap="none" lIns="91440" tIns="45720" rIns="91440" bIns="45720">
            <a:spAutoFit/>
          </a:bodyPr>
          <a:lstStyle/>
          <a:p>
            <a:pPr algn="ctr"/>
            <a:r>
              <a:rPr lang="en-US" sz="4400" b="1" cap="none" spc="50" dirty="0" smtClean="0">
                <a:ln w="0"/>
                <a:solidFill>
                  <a:schemeClr val="bg2"/>
                </a:solidFill>
                <a:effectLst>
                  <a:innerShdw blurRad="63500" dist="50800" dir="13500000">
                    <a:srgbClr val="000000">
                      <a:alpha val="50000"/>
                    </a:srgbClr>
                  </a:innerShdw>
                </a:effectLst>
              </a:rPr>
              <a:t>Assertiveness</a:t>
            </a:r>
            <a:endParaRPr lang="en-US" sz="4400" b="1" cap="none" spc="50" dirty="0">
              <a:ln w="0"/>
              <a:solidFill>
                <a:schemeClr val="bg2"/>
              </a:solidFill>
              <a:effectLst>
                <a:innerShdw blurRad="63500" dist="50800" dir="13500000">
                  <a:srgbClr val="000000">
                    <a:alpha val="50000"/>
                  </a:srgbClr>
                </a:innerShdw>
              </a:effectLst>
            </a:endParaRPr>
          </a:p>
        </p:txBody>
      </p:sp>
      <p:sp>
        <p:nvSpPr>
          <p:cNvPr id="5" name="Rectangle 4"/>
          <p:cNvSpPr/>
          <p:nvPr/>
        </p:nvSpPr>
        <p:spPr>
          <a:xfrm rot="543486">
            <a:off x="4429664" y="3477276"/>
            <a:ext cx="4296369" cy="769441"/>
          </a:xfrm>
          <a:prstGeom prst="rect">
            <a:avLst/>
          </a:prstGeom>
          <a:noFill/>
        </p:spPr>
        <p:txBody>
          <a:bodyPr wrap="none" lIns="91440" tIns="45720" rIns="91440" bIns="45720">
            <a:spAutoFit/>
          </a:bodyPr>
          <a:lstStyle/>
          <a:p>
            <a:pPr algn="ctr"/>
            <a:r>
              <a:rPr lang="en-US" sz="4400" b="1" cap="none" spc="50" dirty="0" smtClean="0">
                <a:ln w="0"/>
                <a:solidFill>
                  <a:schemeClr val="bg2"/>
                </a:solidFill>
                <a:effectLst>
                  <a:innerShdw blurRad="63500" dist="50800" dir="13500000">
                    <a:srgbClr val="000000">
                      <a:alpha val="50000"/>
                    </a:srgbClr>
                  </a:innerShdw>
                </a:effectLst>
              </a:rPr>
              <a:t>Being effective</a:t>
            </a:r>
            <a:endParaRPr lang="en-US" sz="4400" b="1" cap="none" spc="50" dirty="0">
              <a:ln w="0"/>
              <a:solidFill>
                <a:schemeClr val="bg2"/>
              </a:solidFill>
              <a:effectLst>
                <a:innerShdw blurRad="63500" dist="50800" dir="13500000">
                  <a:srgbClr val="000000">
                    <a:alpha val="50000"/>
                  </a:srgbClr>
                </a:innerShdw>
              </a:effectLst>
            </a:endParaRPr>
          </a:p>
        </p:txBody>
      </p:sp>
      <p:sp>
        <p:nvSpPr>
          <p:cNvPr id="6" name="Rectangle 5"/>
          <p:cNvSpPr/>
          <p:nvPr/>
        </p:nvSpPr>
        <p:spPr>
          <a:xfrm rot="21324194">
            <a:off x="205905" y="4140443"/>
            <a:ext cx="5798383" cy="769441"/>
          </a:xfrm>
          <a:prstGeom prst="rect">
            <a:avLst/>
          </a:prstGeom>
          <a:noFill/>
        </p:spPr>
        <p:txBody>
          <a:bodyPr wrap="none" lIns="91440" tIns="45720" rIns="91440" bIns="45720">
            <a:spAutoFit/>
          </a:bodyPr>
          <a:lstStyle/>
          <a:p>
            <a:pPr algn="ctr"/>
            <a:r>
              <a:rPr lang="en-US" sz="4400" b="1" cap="none" spc="50" dirty="0" smtClean="0">
                <a:ln w="0"/>
                <a:solidFill>
                  <a:schemeClr val="bg2"/>
                </a:solidFill>
                <a:effectLst>
                  <a:innerShdw blurRad="63500" dist="50800" dir="13500000">
                    <a:srgbClr val="000000">
                      <a:alpha val="50000"/>
                    </a:srgbClr>
                  </a:innerShdw>
                </a:effectLst>
              </a:rPr>
              <a:t>Expressing intimacy</a:t>
            </a:r>
            <a:endParaRPr lang="en-US" sz="4400" b="1" cap="none" spc="50" dirty="0">
              <a:ln w="0"/>
              <a:solidFill>
                <a:schemeClr val="bg2"/>
              </a:solidFill>
              <a:effectLst>
                <a:innerShdw blurRad="63500" dist="50800" dir="13500000">
                  <a:srgbClr val="000000">
                    <a:alpha val="50000"/>
                  </a:srgbClr>
                </a:innerShdw>
              </a:effectLst>
            </a:endParaRPr>
          </a:p>
        </p:txBody>
      </p:sp>
      <p:sp>
        <p:nvSpPr>
          <p:cNvPr id="7" name="Rectangle 6"/>
          <p:cNvSpPr/>
          <p:nvPr/>
        </p:nvSpPr>
        <p:spPr>
          <a:xfrm>
            <a:off x="3940964" y="1756531"/>
            <a:ext cx="5161990" cy="769441"/>
          </a:xfrm>
          <a:prstGeom prst="rect">
            <a:avLst/>
          </a:prstGeom>
          <a:noFill/>
        </p:spPr>
        <p:txBody>
          <a:bodyPr wrap="none" lIns="91440" tIns="45720" rIns="91440" bIns="45720">
            <a:spAutoFit/>
          </a:bodyPr>
          <a:lstStyle/>
          <a:p>
            <a:pPr algn="ctr"/>
            <a:r>
              <a:rPr lang="en-US" sz="4400" b="1" cap="none" spc="50" dirty="0" smtClean="0">
                <a:ln w="0"/>
                <a:solidFill>
                  <a:schemeClr val="bg2"/>
                </a:solidFill>
                <a:effectLst>
                  <a:innerShdw blurRad="63500" dist="50800" dir="13500000">
                    <a:srgbClr val="000000">
                      <a:alpha val="50000"/>
                    </a:srgbClr>
                  </a:innerShdw>
                </a:effectLst>
              </a:rPr>
              <a:t>Resolving conflict</a:t>
            </a:r>
            <a:endParaRPr lang="en-US" sz="4400" b="1" cap="none" spc="50" dirty="0">
              <a:ln w="0"/>
              <a:solidFill>
                <a:schemeClr val="bg2"/>
              </a:solidFill>
              <a:effectLst>
                <a:innerShdw blurRad="63500" dist="50800" dir="13500000">
                  <a:srgbClr val="000000">
                    <a:alpha val="50000"/>
                  </a:srgbClr>
                </a:innerShdw>
              </a:effectLst>
            </a:endParaRPr>
          </a:p>
        </p:txBody>
      </p:sp>
      <p:sp>
        <p:nvSpPr>
          <p:cNvPr id="8" name="Rectangle 7"/>
          <p:cNvSpPr/>
          <p:nvPr/>
        </p:nvSpPr>
        <p:spPr>
          <a:xfrm rot="21314330">
            <a:off x="145406" y="2591245"/>
            <a:ext cx="4225837" cy="769441"/>
          </a:xfrm>
          <a:prstGeom prst="rect">
            <a:avLst/>
          </a:prstGeom>
          <a:noFill/>
        </p:spPr>
        <p:txBody>
          <a:bodyPr wrap="none" lIns="91440" tIns="45720" rIns="91440" bIns="45720">
            <a:spAutoFit/>
          </a:bodyPr>
          <a:lstStyle/>
          <a:p>
            <a:pPr algn="ctr"/>
            <a:r>
              <a:rPr lang="en-US" sz="4400" b="1" cap="none" spc="50" dirty="0" smtClean="0">
                <a:ln w="0"/>
                <a:solidFill>
                  <a:schemeClr val="bg2"/>
                </a:solidFill>
                <a:effectLst>
                  <a:innerShdw blurRad="63500" dist="50800" dir="13500000">
                    <a:srgbClr val="000000">
                      <a:alpha val="50000"/>
                    </a:srgbClr>
                  </a:innerShdw>
                </a:effectLst>
              </a:rPr>
              <a:t>Speaking truth</a:t>
            </a:r>
            <a:endParaRPr lang="en-US" sz="4400" b="1" cap="none" spc="50" dirty="0">
              <a:ln w="0"/>
              <a:solidFill>
                <a:schemeClr val="bg2"/>
              </a:solidFill>
              <a:effectLst>
                <a:innerShdw blurRad="63500" dist="50800" dir="13500000">
                  <a:srgbClr val="000000">
                    <a:alpha val="50000"/>
                  </a:srgbClr>
                </a:innerShdw>
              </a:effectLst>
            </a:endParaRPr>
          </a:p>
        </p:txBody>
      </p:sp>
      <p:sp>
        <p:nvSpPr>
          <p:cNvPr id="9" name="Rectangle 8"/>
          <p:cNvSpPr/>
          <p:nvPr/>
        </p:nvSpPr>
        <p:spPr>
          <a:xfrm rot="432435">
            <a:off x="2837809" y="396387"/>
            <a:ext cx="6367449" cy="769441"/>
          </a:xfrm>
          <a:prstGeom prst="rect">
            <a:avLst/>
          </a:prstGeom>
          <a:noFill/>
        </p:spPr>
        <p:txBody>
          <a:bodyPr wrap="none" lIns="91440" tIns="45720" rIns="91440" bIns="45720">
            <a:spAutoFit/>
          </a:bodyPr>
          <a:lstStyle/>
          <a:p>
            <a:pPr algn="ctr"/>
            <a:r>
              <a:rPr lang="en-US" sz="4400" b="1" cap="none" spc="50" dirty="0" smtClean="0">
                <a:ln w="0"/>
                <a:solidFill>
                  <a:schemeClr val="bg2"/>
                </a:solidFill>
                <a:effectLst>
                  <a:innerShdw blurRad="63500" dist="50800" dir="13500000">
                    <a:srgbClr val="000000">
                      <a:alpha val="50000"/>
                    </a:srgbClr>
                  </a:innerShdw>
                </a:effectLst>
              </a:rPr>
              <a:t>Providing </a:t>
            </a:r>
            <a:r>
              <a:rPr lang="en-US" sz="4400" b="1" spc="50" dirty="0" smtClean="0">
                <a:ln w="0"/>
                <a:solidFill>
                  <a:schemeClr val="bg2"/>
                </a:solidFill>
                <a:effectLst>
                  <a:innerShdw blurRad="63500" dist="50800" dir="13500000">
                    <a:srgbClr val="000000">
                      <a:alpha val="50000"/>
                    </a:srgbClr>
                  </a:innerShdw>
                </a:effectLst>
              </a:rPr>
              <a:t>compassion</a:t>
            </a:r>
            <a:endParaRPr lang="en-US" sz="4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20989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fltVal val="0"/>
                                          </p:val>
                                        </p:tav>
                                        <p:tav tm="100000">
                                          <p:val>
                                            <p:strVal val="#ppt_w"/>
                                          </p:val>
                                        </p:tav>
                                      </p:tavLst>
                                    </p:anim>
                                    <p:anim calcmode="lin" valueType="num">
                                      <p:cBhvr>
                                        <p:cTn id="38" dur="1000" fill="hold"/>
                                        <p:tgtEl>
                                          <p:spTgt spid="6"/>
                                        </p:tgtEl>
                                        <p:attrNameLst>
                                          <p:attrName>ppt_h</p:attrName>
                                        </p:attrNameLst>
                                      </p:cBhvr>
                                      <p:tavLst>
                                        <p:tav tm="0">
                                          <p:val>
                                            <p:fltVal val="0"/>
                                          </p:val>
                                        </p:tav>
                                        <p:tav tm="100000">
                                          <p:val>
                                            <p:strVal val="#ppt_h"/>
                                          </p:val>
                                        </p:tav>
                                      </p:tavLst>
                                    </p:anim>
                                    <p:anim calcmode="lin" valueType="num">
                                      <p:cBhvr>
                                        <p:cTn id="39" dur="1000" fill="hold"/>
                                        <p:tgtEl>
                                          <p:spTgt spid="6"/>
                                        </p:tgtEl>
                                        <p:attrNameLst>
                                          <p:attrName>style.rotation</p:attrName>
                                        </p:attrNameLst>
                                      </p:cBhvr>
                                      <p:tavLst>
                                        <p:tav tm="0">
                                          <p:val>
                                            <p:fltVal val="90"/>
                                          </p:val>
                                        </p:tav>
                                        <p:tav tm="100000">
                                          <p:val>
                                            <p:fltVal val="0"/>
                                          </p:val>
                                        </p:tav>
                                      </p:tavLst>
                                    </p:anim>
                                    <p:animEffect transition="in" filter="fade">
                                      <p:cBhvr>
                                        <p:cTn id="4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p:nvPr/>
        </p:nvSpPr>
        <p:spPr>
          <a:xfrm>
            <a:off x="311700" y="919569"/>
            <a:ext cx="8520600" cy="3874200"/>
          </a:xfrm>
          <a:prstGeom prst="rect">
            <a:avLst/>
          </a:prstGeom>
          <a:noFill/>
          <a:ln>
            <a:noFill/>
          </a:ln>
        </p:spPr>
        <p:txBody>
          <a:bodyPr lIns="91425" tIns="91425" rIns="91425" bIns="91425" anchor="t" anchorCtr="0">
            <a:noAutofit/>
          </a:bodyPr>
          <a:lstStyle/>
          <a:p>
            <a:pPr marL="419100" lvl="0" indent="-342900" rtl="0">
              <a:spcBef>
                <a:spcPts val="0"/>
              </a:spcBef>
              <a:buSzPct val="100000"/>
              <a:buFont typeface="Arial" panose="020B0604020202020204" pitchFamily="34" charset="0"/>
              <a:buChar char="•"/>
            </a:pPr>
            <a:r>
              <a:rPr lang="en" sz="2400" dirty="0">
                <a:latin typeface="Proxima Nova"/>
                <a:ea typeface="Proxima Nova"/>
                <a:cs typeface="Proxima Nova"/>
                <a:sym typeface="Proxima Nova"/>
              </a:rPr>
              <a:t>A radical behavioral approach to psychotherapy focused on contingent responding in the context of an intimate therapeutic relationship</a:t>
            </a:r>
          </a:p>
          <a:p>
            <a:pPr marL="342900" lvl="0" indent="-342900" rtl="0">
              <a:spcBef>
                <a:spcPts val="0"/>
              </a:spcBef>
              <a:buFont typeface="Arial" panose="020B0604020202020204" pitchFamily="34" charset="0"/>
              <a:buChar char="•"/>
            </a:pPr>
            <a:endParaRPr sz="2400" dirty="0">
              <a:latin typeface="Proxima Nova"/>
              <a:ea typeface="Proxima Nova"/>
              <a:cs typeface="Proxima Nova"/>
              <a:sym typeface="Proxima Nova"/>
            </a:endParaRPr>
          </a:p>
          <a:p>
            <a:pPr marL="419100" lvl="0" indent="-342900" rtl="0">
              <a:spcBef>
                <a:spcPts val="0"/>
              </a:spcBef>
              <a:buSzPct val="100000"/>
              <a:buFont typeface="Arial" panose="020B0604020202020204" pitchFamily="34" charset="0"/>
              <a:buChar char="•"/>
            </a:pPr>
            <a:r>
              <a:rPr lang="en" sz="2400" dirty="0">
                <a:latin typeface="Proxima Nova"/>
                <a:ea typeface="Proxima Nova"/>
                <a:cs typeface="Proxima Nova"/>
                <a:sym typeface="Proxima Nova"/>
              </a:rPr>
              <a:t>FAP researchers and clinicians are naturally oriented towards considering these </a:t>
            </a:r>
            <a:r>
              <a:rPr lang="en" sz="2400" dirty="0" smtClean="0">
                <a:latin typeface="Proxima Nova"/>
                <a:ea typeface="Proxima Nova"/>
                <a:cs typeface="Proxima Nova"/>
                <a:sym typeface="Proxima Nova"/>
              </a:rPr>
              <a:t>issues</a:t>
            </a:r>
            <a:endParaRPr lang="en" sz="2400" dirty="0">
              <a:latin typeface="Proxima Nova"/>
              <a:ea typeface="Proxima Nova"/>
              <a:cs typeface="Proxima Nova"/>
              <a:sym typeface="Proxima Nova"/>
            </a:endParaRPr>
          </a:p>
          <a:p>
            <a:pPr marL="342900" lvl="0" indent="-342900" rtl="0">
              <a:spcBef>
                <a:spcPts val="0"/>
              </a:spcBef>
              <a:buFont typeface="Arial" panose="020B0604020202020204" pitchFamily="34" charset="0"/>
              <a:buChar char="•"/>
            </a:pPr>
            <a:endParaRPr sz="2400" dirty="0">
              <a:latin typeface="Proxima Nova"/>
              <a:ea typeface="Proxima Nova"/>
              <a:cs typeface="Proxima Nova"/>
              <a:sym typeface="Proxima Nova"/>
            </a:endParaRPr>
          </a:p>
        </p:txBody>
      </p:sp>
      <p:sp>
        <p:nvSpPr>
          <p:cNvPr id="113" name="Shape 113"/>
          <p:cNvSpPr txBox="1">
            <a:spLocks noGrp="1"/>
          </p:cNvSpPr>
          <p:nvPr>
            <p:ph type="title"/>
          </p:nvPr>
        </p:nvSpPr>
        <p:spPr>
          <a:xfrm>
            <a:off x="311700" y="346869"/>
            <a:ext cx="8520600" cy="572700"/>
          </a:xfrm>
          <a:prstGeom prst="rect">
            <a:avLst/>
          </a:prstGeom>
        </p:spPr>
        <p:txBody>
          <a:bodyPr lIns="91425" tIns="91425" rIns="91425" bIns="91425" anchor="t" anchorCtr="0">
            <a:noAutofit/>
          </a:bodyPr>
          <a:lstStyle/>
          <a:p>
            <a:pPr lvl="0" rtl="0">
              <a:spcBef>
                <a:spcPts val="0"/>
              </a:spcBef>
              <a:buNone/>
            </a:pPr>
            <a:r>
              <a:rPr lang="en" sz="3000" dirty="0">
                <a:solidFill>
                  <a:srgbClr val="000000"/>
                </a:solidFill>
              </a:rPr>
              <a:t>Functional Analytic Psychotherapy </a:t>
            </a:r>
            <a:r>
              <a:rPr lang="en" sz="1600" dirty="0">
                <a:solidFill>
                  <a:srgbClr val="000000"/>
                </a:solidFill>
              </a:rPr>
              <a:t>(Kohlenberg &amp; Tsai, 1991)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Effect transition="in" filter="fade">
                                      <p:cBhvr>
                                        <p:cTn id="7" dur="1000"/>
                                        <p:tgtEl>
                                          <p:spTgt spid="112">
                                            <p:txEl>
                                              <p:pRg st="0" end="0"/>
                                            </p:txEl>
                                          </p:spTgt>
                                        </p:tgtEl>
                                      </p:cBhvr>
                                    </p:animEffect>
                                    <p:anim calcmode="lin" valueType="num">
                                      <p:cBhvr>
                                        <p:cTn id="8" dur="1000" fill="hold"/>
                                        <p:tgtEl>
                                          <p:spTgt spid="1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2">
                                            <p:txEl>
                                              <p:pRg st="2" end="2"/>
                                            </p:txEl>
                                          </p:spTgt>
                                        </p:tgtEl>
                                        <p:attrNameLst>
                                          <p:attrName>style.visibility</p:attrName>
                                        </p:attrNameLst>
                                      </p:cBhvr>
                                      <p:to>
                                        <p:strVal val="visible"/>
                                      </p:to>
                                    </p:set>
                                    <p:animEffect transition="in" filter="fade">
                                      <p:cBhvr>
                                        <p:cTn id="14" dur="1000"/>
                                        <p:tgtEl>
                                          <p:spTgt spid="112">
                                            <p:txEl>
                                              <p:pRg st="2" end="2"/>
                                            </p:txEl>
                                          </p:spTgt>
                                        </p:tgtEl>
                                      </p:cBhvr>
                                    </p:animEffect>
                                    <p:anim calcmode="lin" valueType="num">
                                      <p:cBhvr>
                                        <p:cTn id="15" dur="1000" fill="hold"/>
                                        <p:tgtEl>
                                          <p:spTgt spid="1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94225"/>
            <a:ext cx="8520600" cy="572700"/>
          </a:xfrm>
        </p:spPr>
        <p:txBody>
          <a:bodyPr/>
          <a:lstStyle/>
          <a:p>
            <a:r>
              <a:rPr lang="en-US" dirty="0" smtClean="0">
                <a:solidFill>
                  <a:schemeClr val="tx1"/>
                </a:solidFill>
              </a:rPr>
              <a:t>So what do we want from instruments?</a:t>
            </a:r>
            <a:endParaRPr lang="en-US" dirty="0">
              <a:solidFill>
                <a:schemeClr val="tx1"/>
              </a:solidFill>
            </a:endParaRPr>
          </a:p>
        </p:txBody>
      </p:sp>
      <p:sp>
        <p:nvSpPr>
          <p:cNvPr id="3" name="Text Placeholder 2"/>
          <p:cNvSpPr>
            <a:spLocks noGrp="1"/>
          </p:cNvSpPr>
          <p:nvPr>
            <p:ph type="body" idx="1"/>
          </p:nvPr>
        </p:nvSpPr>
        <p:spPr/>
        <p:txBody>
          <a:bodyPr/>
          <a:lstStyle/>
          <a:p>
            <a:pPr marL="285750" indent="-285750">
              <a:buFont typeface="Arial" panose="020B0604020202020204" pitchFamily="34" charset="0"/>
              <a:buChar char="•"/>
            </a:pPr>
            <a:r>
              <a:rPr lang="en-US" sz="2400" dirty="0" smtClean="0">
                <a:solidFill>
                  <a:schemeClr val="tx1"/>
                </a:solidFill>
              </a:rPr>
              <a:t>Reliability &amp; Validity</a:t>
            </a:r>
          </a:p>
          <a:p>
            <a:pPr marL="285750" indent="-285750">
              <a:buFont typeface="Arial" panose="020B0604020202020204" pitchFamily="34" charset="0"/>
              <a:buChar char="•"/>
            </a:pPr>
            <a:r>
              <a:rPr lang="en-US" sz="2400" dirty="0" smtClean="0">
                <a:solidFill>
                  <a:schemeClr val="tx1"/>
                </a:solidFill>
              </a:rPr>
              <a:t>Treatment Utility </a:t>
            </a:r>
            <a:r>
              <a:rPr lang="en-US" sz="1600" dirty="0" smtClean="0">
                <a:solidFill>
                  <a:schemeClr val="tx1"/>
                </a:solidFill>
              </a:rPr>
              <a:t>(Hayes, Nelson, &amp; Jarrett, 1987)</a:t>
            </a:r>
            <a:endParaRPr lang="en-US" sz="1600" dirty="0">
              <a:solidFill>
                <a:schemeClr val="tx1"/>
              </a:solidFill>
            </a:endParaRPr>
          </a:p>
        </p:txBody>
      </p:sp>
    </p:spTree>
    <p:extLst>
      <p:ext uri="{BB962C8B-B14F-4D97-AF65-F5344CB8AC3E}">
        <p14:creationId xmlns:p14="http://schemas.microsoft.com/office/powerpoint/2010/main" val="34963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328950"/>
            <a:ext cx="8520600" cy="572700"/>
          </a:xfrm>
          <a:prstGeom prst="rect">
            <a:avLst/>
          </a:prstGeom>
        </p:spPr>
        <p:txBody>
          <a:bodyPr lIns="91425" tIns="91425" rIns="91425" bIns="91425" anchor="t" anchorCtr="0">
            <a:noAutofit/>
          </a:bodyPr>
          <a:lstStyle/>
          <a:p>
            <a:pPr lvl="0">
              <a:spcBef>
                <a:spcPts val="0"/>
              </a:spcBef>
              <a:buNone/>
            </a:pPr>
            <a:r>
              <a:rPr lang="en" sz="3000" dirty="0">
                <a:solidFill>
                  <a:srgbClr val="000000"/>
                </a:solidFill>
              </a:rPr>
              <a:t>What have we tried in FAP so far?</a:t>
            </a:r>
          </a:p>
        </p:txBody>
      </p:sp>
      <p:sp>
        <p:nvSpPr>
          <p:cNvPr id="119" name="Shape 119"/>
          <p:cNvSpPr txBox="1">
            <a:spLocks noGrp="1"/>
          </p:cNvSpPr>
          <p:nvPr>
            <p:ph type="body" idx="1"/>
          </p:nvPr>
        </p:nvSpPr>
        <p:spPr>
          <a:xfrm>
            <a:off x="311700" y="901650"/>
            <a:ext cx="8520600" cy="3060750"/>
          </a:xfrm>
          <a:prstGeom prst="rect">
            <a:avLst/>
          </a:prstGeom>
        </p:spPr>
        <p:txBody>
          <a:bodyPr lIns="91425" tIns="91425" rIns="91425" bIns="91425" anchor="t" anchorCtr="0">
            <a:noAutofit/>
          </a:bodyPr>
          <a:lstStyle/>
          <a:p>
            <a:pPr marL="457200" lvl="0" indent="-355600" rtl="0">
              <a:spcBef>
                <a:spcPts val="0"/>
              </a:spcBef>
              <a:buClr>
                <a:srgbClr val="000000"/>
              </a:buClr>
              <a:buSzPct val="100000"/>
              <a:buFont typeface="Arial" panose="020B0604020202020204" pitchFamily="34" charset="0"/>
              <a:buChar char="•"/>
            </a:pPr>
            <a:r>
              <a:rPr lang="en" sz="2000" dirty="0">
                <a:solidFill>
                  <a:srgbClr val="000000"/>
                </a:solidFill>
              </a:rPr>
              <a:t>FAP Session Bridging Form </a:t>
            </a:r>
            <a:r>
              <a:rPr lang="en" sz="1600" dirty="0">
                <a:solidFill>
                  <a:srgbClr val="000000"/>
                </a:solidFill>
              </a:rPr>
              <a:t>(Tsai et al., 2009)</a:t>
            </a:r>
          </a:p>
          <a:p>
            <a:pPr marL="457200" lvl="0" indent="-355600" rtl="0">
              <a:spcBef>
                <a:spcPts val="0"/>
              </a:spcBef>
              <a:buClr>
                <a:srgbClr val="000000"/>
              </a:buClr>
              <a:buSzPct val="100000"/>
              <a:buFont typeface="Arial" panose="020B0604020202020204" pitchFamily="34" charset="0"/>
              <a:buChar char="•"/>
            </a:pPr>
            <a:r>
              <a:rPr lang="en" sz="2000" dirty="0">
                <a:solidFill>
                  <a:srgbClr val="000000"/>
                </a:solidFill>
              </a:rPr>
              <a:t>FAPRS </a:t>
            </a:r>
            <a:r>
              <a:rPr lang="en" sz="1600" dirty="0">
                <a:solidFill>
                  <a:srgbClr val="000000"/>
                </a:solidFill>
              </a:rPr>
              <a:t>(Callaghan &amp; Follette, 2008)</a:t>
            </a:r>
          </a:p>
          <a:p>
            <a:pPr marL="457200" lvl="0" indent="-355600" rtl="0">
              <a:spcBef>
                <a:spcPts val="0"/>
              </a:spcBef>
              <a:buClr>
                <a:srgbClr val="000000"/>
              </a:buClr>
              <a:buSzPct val="100000"/>
              <a:buFont typeface="Arial" panose="020B0604020202020204" pitchFamily="34" charset="0"/>
              <a:buChar char="•"/>
            </a:pPr>
            <a:r>
              <a:rPr lang="en" sz="2000" dirty="0">
                <a:solidFill>
                  <a:srgbClr val="000000"/>
                </a:solidFill>
              </a:rPr>
              <a:t>FIAT-Q</a:t>
            </a:r>
            <a:r>
              <a:rPr lang="en" dirty="0">
                <a:solidFill>
                  <a:srgbClr val="000000"/>
                </a:solidFill>
              </a:rPr>
              <a:t> </a:t>
            </a:r>
            <a:r>
              <a:rPr lang="en" sz="1600" dirty="0">
                <a:solidFill>
                  <a:srgbClr val="000000"/>
                </a:solidFill>
              </a:rPr>
              <a:t>(Callaghan, 2006) </a:t>
            </a:r>
            <a:r>
              <a:rPr lang="en" sz="2000" dirty="0">
                <a:solidFill>
                  <a:srgbClr val="000000"/>
                </a:solidFill>
              </a:rPr>
              <a:t>and FIAT-Q-SF </a:t>
            </a:r>
            <a:r>
              <a:rPr lang="en" sz="1600" dirty="0">
                <a:solidFill>
                  <a:srgbClr val="000000"/>
                </a:solidFill>
              </a:rPr>
              <a:t>(Darrow, Callaghan, Bonow &amp; Follette, </a:t>
            </a:r>
            <a:r>
              <a:rPr lang="en" sz="1600" dirty="0" smtClean="0">
                <a:solidFill>
                  <a:srgbClr val="000000"/>
                </a:solidFill>
              </a:rPr>
              <a:t>2009)</a:t>
            </a:r>
          </a:p>
          <a:p>
            <a:pPr marL="457200" lvl="0" indent="-355600" rtl="0">
              <a:spcBef>
                <a:spcPts val="0"/>
              </a:spcBef>
              <a:buClr>
                <a:srgbClr val="000000"/>
              </a:buClr>
              <a:buSzPct val="100000"/>
              <a:buFont typeface="Arial" panose="020B0604020202020204" pitchFamily="34" charset="0"/>
              <a:buChar char="•"/>
            </a:pPr>
            <a:r>
              <a:rPr lang="en" sz="2000" dirty="0" smtClean="0">
                <a:solidFill>
                  <a:srgbClr val="000000"/>
                </a:solidFill>
              </a:rPr>
              <a:t>FAP-IS</a:t>
            </a:r>
            <a:r>
              <a:rPr lang="en" dirty="0" smtClean="0">
                <a:solidFill>
                  <a:srgbClr val="000000"/>
                </a:solidFill>
              </a:rPr>
              <a:t> </a:t>
            </a:r>
            <a:r>
              <a:rPr lang="en" sz="1600" dirty="0" smtClean="0">
                <a:solidFill>
                  <a:srgbClr val="000000"/>
                </a:solidFill>
              </a:rPr>
              <a:t>(Leonard et al., 2014)</a:t>
            </a:r>
          </a:p>
          <a:p>
            <a:pPr marL="457200" lvl="0" indent="-355600" rtl="0">
              <a:spcBef>
                <a:spcPts val="0"/>
              </a:spcBef>
              <a:buClr>
                <a:srgbClr val="000000"/>
              </a:buClr>
              <a:buSzPct val="100000"/>
              <a:buFont typeface="Arial" panose="020B0604020202020204" pitchFamily="34" charset="0"/>
              <a:buChar char="•"/>
            </a:pPr>
            <a:r>
              <a:rPr lang="en" sz="2000" dirty="0" smtClean="0">
                <a:solidFill>
                  <a:srgbClr val="000000"/>
                </a:solidFill>
              </a:rPr>
              <a:t>FAP Impact Scale </a:t>
            </a:r>
            <a:r>
              <a:rPr lang="en" sz="1600" dirty="0" smtClean="0">
                <a:solidFill>
                  <a:srgbClr val="000000"/>
                </a:solidFill>
              </a:rPr>
              <a:t>(Kanter, Tsai, Holman, &amp; Koerner,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animEffect transition="in" filter="fade">
                                      <p:cBhvr>
                                        <p:cTn id="7" dur="1000"/>
                                        <p:tgtEl>
                                          <p:spTgt spid="119">
                                            <p:txEl>
                                              <p:pRg st="0" end="0"/>
                                            </p:txEl>
                                          </p:spTgt>
                                        </p:tgtEl>
                                      </p:cBhvr>
                                    </p:animEffect>
                                    <p:anim calcmode="lin" valueType="num">
                                      <p:cBhvr>
                                        <p:cTn id="8" dur="1000" fill="hold"/>
                                        <p:tgtEl>
                                          <p:spTgt spid="1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9">
                                            <p:txEl>
                                              <p:pRg st="1" end="1"/>
                                            </p:txEl>
                                          </p:spTgt>
                                        </p:tgtEl>
                                        <p:attrNameLst>
                                          <p:attrName>style.visibility</p:attrName>
                                        </p:attrNameLst>
                                      </p:cBhvr>
                                      <p:to>
                                        <p:strVal val="visible"/>
                                      </p:to>
                                    </p:set>
                                    <p:animEffect transition="in" filter="fade">
                                      <p:cBhvr>
                                        <p:cTn id="14" dur="1000"/>
                                        <p:tgtEl>
                                          <p:spTgt spid="119">
                                            <p:txEl>
                                              <p:pRg st="1" end="1"/>
                                            </p:txEl>
                                          </p:spTgt>
                                        </p:tgtEl>
                                      </p:cBhvr>
                                    </p:animEffect>
                                    <p:anim calcmode="lin" valueType="num">
                                      <p:cBhvr>
                                        <p:cTn id="15" dur="1000" fill="hold"/>
                                        <p:tgtEl>
                                          <p:spTgt spid="1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9">
                                            <p:txEl>
                                              <p:pRg st="2" end="2"/>
                                            </p:txEl>
                                          </p:spTgt>
                                        </p:tgtEl>
                                        <p:attrNameLst>
                                          <p:attrName>style.visibility</p:attrName>
                                        </p:attrNameLst>
                                      </p:cBhvr>
                                      <p:to>
                                        <p:strVal val="visible"/>
                                      </p:to>
                                    </p:set>
                                    <p:animEffect transition="in" filter="fade">
                                      <p:cBhvr>
                                        <p:cTn id="21" dur="1000"/>
                                        <p:tgtEl>
                                          <p:spTgt spid="119">
                                            <p:txEl>
                                              <p:pRg st="2" end="2"/>
                                            </p:txEl>
                                          </p:spTgt>
                                        </p:tgtEl>
                                      </p:cBhvr>
                                    </p:animEffect>
                                    <p:anim calcmode="lin" valueType="num">
                                      <p:cBhvr>
                                        <p:cTn id="22" dur="1000" fill="hold"/>
                                        <p:tgtEl>
                                          <p:spTgt spid="1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9">
                                            <p:txEl>
                                              <p:pRg st="3" end="3"/>
                                            </p:txEl>
                                          </p:spTgt>
                                        </p:tgtEl>
                                        <p:attrNameLst>
                                          <p:attrName>style.visibility</p:attrName>
                                        </p:attrNameLst>
                                      </p:cBhvr>
                                      <p:to>
                                        <p:strVal val="visible"/>
                                      </p:to>
                                    </p:set>
                                    <p:animEffect transition="in" filter="fade">
                                      <p:cBhvr>
                                        <p:cTn id="28" dur="1000"/>
                                        <p:tgtEl>
                                          <p:spTgt spid="119">
                                            <p:txEl>
                                              <p:pRg st="3" end="3"/>
                                            </p:txEl>
                                          </p:spTgt>
                                        </p:tgtEl>
                                      </p:cBhvr>
                                    </p:animEffect>
                                    <p:anim calcmode="lin" valueType="num">
                                      <p:cBhvr>
                                        <p:cTn id="29" dur="1000" fill="hold"/>
                                        <p:tgtEl>
                                          <p:spTgt spid="1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9">
                                            <p:txEl>
                                              <p:pRg st="4" end="4"/>
                                            </p:txEl>
                                          </p:spTgt>
                                        </p:tgtEl>
                                        <p:attrNameLst>
                                          <p:attrName>style.visibility</p:attrName>
                                        </p:attrNameLst>
                                      </p:cBhvr>
                                      <p:to>
                                        <p:strVal val="visible"/>
                                      </p:to>
                                    </p:set>
                                    <p:animEffect transition="in" filter="fade">
                                      <p:cBhvr>
                                        <p:cTn id="35" dur="1000"/>
                                        <p:tgtEl>
                                          <p:spTgt spid="119">
                                            <p:txEl>
                                              <p:pRg st="4" end="4"/>
                                            </p:txEl>
                                          </p:spTgt>
                                        </p:tgtEl>
                                      </p:cBhvr>
                                    </p:animEffect>
                                    <p:anim calcmode="lin" valueType="num">
                                      <p:cBhvr>
                                        <p:cTn id="36" dur="1000" fill="hold"/>
                                        <p:tgtEl>
                                          <p:spTgt spid="1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Shape 124"/>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330201"/>
            <a:ext cx="8520600" cy="809574"/>
          </a:xfrm>
          <a:prstGeom prst="rect">
            <a:avLst/>
          </a:prstGeom>
        </p:spPr>
        <p:txBody>
          <a:bodyPr lIns="91425" tIns="91425" rIns="91425" bIns="91425" anchor="t" anchorCtr="0">
            <a:noAutofit/>
          </a:bodyPr>
          <a:lstStyle/>
          <a:p>
            <a:pPr lvl="0"/>
            <a:r>
              <a:rPr lang="en" sz="3000" dirty="0"/>
              <a:t>Impact Message Inventory </a:t>
            </a:r>
            <a:r>
              <a:rPr lang="en" sz="1600" dirty="0" smtClean="0"/>
              <a:t>(IMI: </a:t>
            </a:r>
            <a:r>
              <a:rPr lang="en-US" sz="1600" dirty="0"/>
              <a:t>Perkins, </a:t>
            </a:r>
            <a:r>
              <a:rPr lang="en-US" sz="1600" dirty="0" err="1"/>
              <a:t>Kiesler</a:t>
            </a:r>
            <a:r>
              <a:rPr lang="en-US" sz="1600" dirty="0"/>
              <a:t>, </a:t>
            </a:r>
            <a:r>
              <a:rPr lang="en-US" sz="1600" dirty="0" err="1"/>
              <a:t>Anchin</a:t>
            </a:r>
            <a:r>
              <a:rPr lang="en-US" sz="1600" dirty="0"/>
              <a:t>, Chirico, Kyle, &amp;</a:t>
            </a:r>
            <a:r>
              <a:rPr lang="en-US" sz="1600" dirty="0" smtClean="0"/>
              <a:t> </a:t>
            </a:r>
            <a:r>
              <a:rPr lang="en-US" sz="1600" dirty="0" err="1" smtClean="0"/>
              <a:t>Federman</a:t>
            </a:r>
            <a:r>
              <a:rPr lang="en-US" sz="1600" dirty="0" smtClean="0"/>
              <a:t>,</a:t>
            </a:r>
            <a:r>
              <a:rPr lang="en-US" sz="1600" dirty="0"/>
              <a:t> </a:t>
            </a:r>
            <a:r>
              <a:rPr lang="en-US" sz="1600" dirty="0" smtClean="0"/>
              <a:t>1979; </a:t>
            </a:r>
            <a:r>
              <a:rPr lang="en" sz="1600" dirty="0" smtClean="0"/>
              <a:t>IMI-C</a:t>
            </a:r>
            <a:r>
              <a:rPr lang="en" sz="1600" dirty="0"/>
              <a:t>:</a:t>
            </a:r>
            <a:r>
              <a:rPr lang="en" sz="1600" dirty="0" smtClean="0"/>
              <a:t> Schmidt, Wagner, &amp; Kiesler, 1999)</a:t>
            </a:r>
            <a:endParaRPr lang="en" sz="1600" dirty="0"/>
          </a:p>
        </p:txBody>
      </p:sp>
      <p:sp>
        <p:nvSpPr>
          <p:cNvPr id="130" name="Shape 130"/>
          <p:cNvSpPr txBox="1">
            <a:spLocks noGrp="1"/>
          </p:cNvSpPr>
          <p:nvPr>
            <p:ph type="body" idx="1"/>
          </p:nvPr>
        </p:nvSpPr>
        <p:spPr>
          <a:xfrm>
            <a:off x="311700" y="1266775"/>
            <a:ext cx="8520600" cy="3416400"/>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US" sz="2400" dirty="0" smtClean="0">
                <a:solidFill>
                  <a:schemeClr val="tx1"/>
                </a:solidFill>
              </a:rPr>
              <a:t>Measures the covert reaction of the listener to the speaker’s behavior</a:t>
            </a:r>
          </a:p>
          <a:p>
            <a:pPr marL="285750" lvl="0" indent="-285750">
              <a:spcBef>
                <a:spcPts val="0"/>
              </a:spcBef>
              <a:buFont typeface="Arial" panose="020B0604020202020204" pitchFamily="34" charset="0"/>
              <a:buChar char="•"/>
            </a:pPr>
            <a:endParaRPr lang="en-US" sz="2400" dirty="0" smtClean="0">
              <a:solidFill>
                <a:schemeClr val="tx1"/>
              </a:solidFill>
            </a:endParaRPr>
          </a:p>
          <a:p>
            <a:pPr marL="285750" lvl="0" indent="-285750">
              <a:spcBef>
                <a:spcPts val="0"/>
              </a:spcBef>
              <a:buFont typeface="Arial" panose="020B0604020202020204" pitchFamily="34" charset="0"/>
              <a:buChar char="•"/>
            </a:pPr>
            <a:endParaRPr sz="2400"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6700" y="1705780"/>
            <a:ext cx="3771900" cy="33361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Effect transition="in" filter="fade">
                                      <p:cBhvr>
                                        <p:cTn id="7" dur="1000"/>
                                        <p:tgtEl>
                                          <p:spTgt spid="130">
                                            <p:txEl>
                                              <p:pRg st="0" end="0"/>
                                            </p:txEl>
                                          </p:spTgt>
                                        </p:tgtEl>
                                      </p:cBhvr>
                                    </p:animEffect>
                                    <p:anim calcmode="lin" valueType="num">
                                      <p:cBhvr>
                                        <p:cTn id="8" dur="10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349563"/>
            <a:ext cx="8520600" cy="572700"/>
          </a:xfrm>
          <a:prstGeom prst="rect">
            <a:avLst/>
          </a:prstGeom>
        </p:spPr>
        <p:txBody>
          <a:bodyPr lIns="91425" tIns="91425" rIns="91425" bIns="91425" anchor="t" anchorCtr="0">
            <a:noAutofit/>
          </a:bodyPr>
          <a:lstStyle/>
          <a:p>
            <a:pPr lvl="0">
              <a:spcBef>
                <a:spcPts val="0"/>
              </a:spcBef>
              <a:buNone/>
            </a:pPr>
            <a:r>
              <a:rPr lang="en" sz="3000" dirty="0"/>
              <a:t>Social Relations Survey </a:t>
            </a:r>
            <a:r>
              <a:rPr lang="en" sz="1600" dirty="0" smtClean="0"/>
              <a:t>(SRS; Lorr</a:t>
            </a:r>
            <a:r>
              <a:rPr lang="en" sz="1600" dirty="0"/>
              <a:t>, Youniss, &amp; Stefic, 1991)</a:t>
            </a:r>
          </a:p>
        </p:txBody>
      </p:sp>
      <p:sp>
        <p:nvSpPr>
          <p:cNvPr id="136" name="Shape 136"/>
          <p:cNvSpPr txBox="1">
            <a:spLocks noGrp="1"/>
          </p:cNvSpPr>
          <p:nvPr>
            <p:ph type="body" idx="1"/>
          </p:nvPr>
        </p:nvSpPr>
        <p:spPr>
          <a:xfrm>
            <a:off x="311700" y="1266775"/>
            <a:ext cx="8520600" cy="3416400"/>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US" sz="2400" dirty="0" smtClean="0">
                <a:solidFill>
                  <a:schemeClr val="tx1"/>
                </a:solidFill>
              </a:rPr>
              <a:t>128 true / false items</a:t>
            </a:r>
          </a:p>
          <a:p>
            <a:pPr marL="285750" lvl="0" indent="-285750">
              <a:spcBef>
                <a:spcPts val="0"/>
              </a:spcBef>
              <a:buFont typeface="Arial" panose="020B0604020202020204" pitchFamily="34" charset="0"/>
              <a:buChar char="•"/>
            </a:pPr>
            <a:r>
              <a:rPr lang="en-US" sz="2400" dirty="0" smtClean="0">
                <a:solidFill>
                  <a:schemeClr val="tx1"/>
                </a:solidFill>
              </a:rPr>
              <a:t>Domains: </a:t>
            </a:r>
            <a:r>
              <a:rPr lang="en-US" sz="2400" dirty="0">
                <a:solidFill>
                  <a:schemeClr val="tx1"/>
                </a:solidFill>
              </a:rPr>
              <a:t>s</a:t>
            </a:r>
            <a:r>
              <a:rPr lang="en-US" sz="2400" dirty="0" smtClean="0">
                <a:solidFill>
                  <a:schemeClr val="tx1"/>
                </a:solidFill>
              </a:rPr>
              <a:t>ocial </a:t>
            </a:r>
            <a:r>
              <a:rPr lang="en-US" sz="2400" dirty="0" smtClean="0">
                <a:solidFill>
                  <a:schemeClr val="tx1"/>
                </a:solidFill>
              </a:rPr>
              <a:t>assertiveness, defense of rights, positive feeling, </a:t>
            </a:r>
            <a:r>
              <a:rPr lang="en-US" sz="2400" dirty="0" err="1" smtClean="0">
                <a:solidFill>
                  <a:schemeClr val="tx1"/>
                </a:solidFill>
              </a:rPr>
              <a:t>directiveness</a:t>
            </a:r>
            <a:r>
              <a:rPr lang="en-US" sz="2400" dirty="0" smtClean="0">
                <a:solidFill>
                  <a:schemeClr val="tx1"/>
                </a:solidFill>
              </a:rPr>
              <a:t>, approval need, confidence, perceived approval, &amp; empathy</a:t>
            </a:r>
            <a:endParaRPr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animEffect transition="in" filter="fade">
                                      <p:cBhvr>
                                        <p:cTn id="7" dur="1000"/>
                                        <p:tgtEl>
                                          <p:spTgt spid="136">
                                            <p:txEl>
                                              <p:pRg st="0" end="0"/>
                                            </p:txEl>
                                          </p:spTgt>
                                        </p:tgtEl>
                                      </p:cBhvr>
                                    </p:animEffect>
                                    <p:anim calcmode="lin" valueType="num">
                                      <p:cBhvr>
                                        <p:cTn id="8" dur="1000" fill="hold"/>
                                        <p:tgtEl>
                                          <p:spTgt spid="1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6">
                                            <p:txEl>
                                              <p:pRg st="1" end="1"/>
                                            </p:txEl>
                                          </p:spTgt>
                                        </p:tgtEl>
                                        <p:attrNameLst>
                                          <p:attrName>style.visibility</p:attrName>
                                        </p:attrNameLst>
                                      </p:cBhvr>
                                      <p:to>
                                        <p:strVal val="visible"/>
                                      </p:to>
                                    </p:set>
                                    <p:animEffect transition="in" filter="fade">
                                      <p:cBhvr>
                                        <p:cTn id="14" dur="1000"/>
                                        <p:tgtEl>
                                          <p:spTgt spid="136">
                                            <p:txEl>
                                              <p:pRg st="1" end="1"/>
                                            </p:txEl>
                                          </p:spTgt>
                                        </p:tgtEl>
                                      </p:cBhvr>
                                    </p:animEffect>
                                    <p:anim calcmode="lin" valueType="num">
                                      <p:cBhvr>
                                        <p:cTn id="15" dur="1000" fill="hold"/>
                                        <p:tgtEl>
                                          <p:spTgt spid="13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6" name="Shape 59"/>
          <p:cNvSpPr txBox="1">
            <a:spLocks noGrp="1"/>
          </p:cNvSpPr>
          <p:nvPr>
            <p:ph type="title"/>
          </p:nvPr>
        </p:nvSpPr>
        <p:spPr>
          <a:xfrm>
            <a:off x="311700" y="149819"/>
            <a:ext cx="8520600" cy="2342819"/>
          </a:xfrm>
          <a:prstGeom prst="rect">
            <a:avLst/>
          </a:prstGeom>
        </p:spPr>
        <p:txBody>
          <a:bodyPr lIns="91425" tIns="91425" rIns="91425" bIns="91425" anchor="b" anchorCtr="0">
            <a:noAutofit/>
          </a:bodyPr>
          <a:lstStyle/>
          <a:p>
            <a:pPr lvl="0">
              <a:spcBef>
                <a:spcPts val="0"/>
              </a:spcBef>
              <a:buNone/>
            </a:pPr>
            <a:r>
              <a:rPr lang="en" sz="4800" dirty="0"/>
              <a:t>Psychometric measurement of interactions in- and out-of-session</a:t>
            </a:r>
          </a:p>
        </p:txBody>
      </p:sp>
      <p:sp>
        <p:nvSpPr>
          <p:cNvPr id="4" name="Text Placeholder 3"/>
          <p:cNvSpPr>
            <a:spLocks noGrp="1"/>
          </p:cNvSpPr>
          <p:nvPr>
            <p:ph type="body" idx="1"/>
          </p:nvPr>
        </p:nvSpPr>
        <p:spPr>
          <a:xfrm>
            <a:off x="311700" y="2492638"/>
            <a:ext cx="3294529" cy="2179719"/>
          </a:xfrm>
        </p:spPr>
        <p:txBody>
          <a:bodyPr/>
          <a:lstStyle/>
          <a:p>
            <a:pPr>
              <a:lnSpc>
                <a:spcPct val="100000"/>
              </a:lnSpc>
            </a:pPr>
            <a:r>
              <a:rPr lang="en-US" dirty="0" smtClean="0">
                <a:solidFill>
                  <a:schemeClr val="tx1"/>
                </a:solidFill>
              </a:rPr>
              <a:t>Timothy Feeney, M.A.</a:t>
            </a:r>
          </a:p>
          <a:p>
            <a:pPr>
              <a:lnSpc>
                <a:spcPct val="100000"/>
              </a:lnSpc>
            </a:pPr>
            <a:r>
              <a:rPr lang="en-US" dirty="0" smtClean="0">
                <a:solidFill>
                  <a:schemeClr val="tx1"/>
                </a:solidFill>
              </a:rPr>
              <a:t>Cory Stanton, M.S.*</a:t>
            </a:r>
          </a:p>
          <a:p>
            <a:pPr>
              <a:lnSpc>
                <a:spcPct val="100000"/>
              </a:lnSpc>
            </a:pPr>
            <a:r>
              <a:rPr lang="en-US" dirty="0" smtClean="0">
                <a:solidFill>
                  <a:schemeClr val="tx1"/>
                </a:solidFill>
              </a:rPr>
              <a:t>William Follette, Ph.D.</a:t>
            </a:r>
          </a:p>
          <a:p>
            <a:pPr>
              <a:lnSpc>
                <a:spcPct val="100000"/>
              </a:lnSpc>
            </a:pPr>
            <a:r>
              <a:rPr lang="en-US" dirty="0" smtClean="0">
                <a:solidFill>
                  <a:schemeClr val="tx1"/>
                </a:solidFill>
              </a:rPr>
              <a:t>University of Nevada-Reno</a:t>
            </a:r>
          </a:p>
          <a:p>
            <a:pPr>
              <a:lnSpc>
                <a:spcPct val="100000"/>
              </a:lnSpc>
            </a:pPr>
            <a:r>
              <a:rPr lang="en-US" dirty="0" smtClean="0">
                <a:solidFill>
                  <a:schemeClr val="tx1"/>
                </a:solidFill>
              </a:rPr>
              <a:t>*presenting author</a:t>
            </a: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1722" y="2342819"/>
            <a:ext cx="1450578" cy="2479358"/>
          </a:xfrm>
          <a:prstGeom prst="rect">
            <a:avLst/>
          </a:prstGeom>
          <a:noFill/>
          <a:ln>
            <a:noFill/>
          </a:ln>
        </p:spPr>
      </p:pic>
    </p:spTree>
    <p:extLst>
      <p:ext uri="{BB962C8B-B14F-4D97-AF65-F5344CB8AC3E}">
        <p14:creationId xmlns:p14="http://schemas.microsoft.com/office/powerpoint/2010/main" val="2477176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30725"/>
            <a:ext cx="8520600" cy="572700"/>
          </a:xfrm>
        </p:spPr>
        <p:txBody>
          <a:bodyPr/>
          <a:lstStyle/>
          <a:p>
            <a:r>
              <a:rPr lang="en-US" sz="3000" dirty="0" smtClean="0"/>
              <a:t>Interpersonal Competence Questionnaire </a:t>
            </a:r>
            <a:r>
              <a:rPr lang="en-US" sz="1600" dirty="0" smtClean="0"/>
              <a:t>(ICQ; </a:t>
            </a:r>
            <a:r>
              <a:rPr lang="de-DE" sz="1600" dirty="0" smtClean="0"/>
              <a:t>Buhrmester, Furman</a:t>
            </a:r>
            <a:r>
              <a:rPr lang="de-DE" sz="1600" dirty="0"/>
              <a:t>, </a:t>
            </a:r>
            <a:r>
              <a:rPr lang="de-DE" sz="1600" dirty="0" smtClean="0"/>
              <a:t>Wittenberg</a:t>
            </a:r>
            <a:r>
              <a:rPr lang="de-DE" sz="1600" dirty="0"/>
              <a:t>, </a:t>
            </a:r>
            <a:r>
              <a:rPr lang="de-DE" sz="1600" dirty="0" smtClean="0"/>
              <a:t>&amp; Reis, 1988)</a:t>
            </a:r>
            <a:endParaRPr lang="en-US" sz="1600" dirty="0"/>
          </a:p>
        </p:txBody>
      </p:sp>
      <p:sp>
        <p:nvSpPr>
          <p:cNvPr id="3" name="Text Placeholder 2"/>
          <p:cNvSpPr>
            <a:spLocks noGrp="1"/>
          </p:cNvSpPr>
          <p:nvPr>
            <p:ph type="body" idx="1"/>
          </p:nvPr>
        </p:nvSpPr>
        <p:spPr>
          <a:xfrm>
            <a:off x="311700" y="1265245"/>
            <a:ext cx="8520600" cy="3416400"/>
          </a:xfrm>
        </p:spPr>
        <p:txBody>
          <a:bodyPr/>
          <a:lstStyle/>
          <a:p>
            <a:pPr marL="285750" indent="-285750">
              <a:buFont typeface="Arial" panose="020B0604020202020204" pitchFamily="34" charset="0"/>
              <a:buChar char="•"/>
            </a:pPr>
            <a:r>
              <a:rPr lang="en-US" sz="2400" dirty="0" smtClean="0">
                <a:solidFill>
                  <a:schemeClr val="tx1"/>
                </a:solidFill>
              </a:rPr>
              <a:t>40 item self-report</a:t>
            </a:r>
          </a:p>
          <a:p>
            <a:pPr marL="285750" indent="-285750">
              <a:buFont typeface="Arial" panose="020B0604020202020204" pitchFamily="34" charset="0"/>
              <a:buChar char="•"/>
            </a:pPr>
            <a:r>
              <a:rPr lang="en-US" sz="2400" dirty="0" smtClean="0">
                <a:solidFill>
                  <a:schemeClr val="tx1"/>
                </a:solidFill>
              </a:rPr>
              <a:t>Domains: initiating relationships, disclosing personal information, asserting displeasure with others, providing emotional support, &amp; managing interpersonal conflict</a:t>
            </a:r>
          </a:p>
          <a:p>
            <a:pPr marL="285750" indent="-285750">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258561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342900" indent="-342900">
              <a:buFont typeface="Arial" panose="020B0604020202020204" pitchFamily="34" charset="0"/>
              <a:buChar char="•"/>
            </a:pPr>
            <a:r>
              <a:rPr lang="en-US" sz="2400" dirty="0" smtClean="0">
                <a:solidFill>
                  <a:schemeClr val="tx1"/>
                </a:solidFill>
              </a:rPr>
              <a:t>Try out the excellent tools that are out there</a:t>
            </a:r>
          </a:p>
          <a:p>
            <a:pPr marL="342900" indent="-342900">
              <a:buFont typeface="Arial" panose="020B0604020202020204" pitchFamily="34" charset="0"/>
              <a:buChar char="•"/>
            </a:pPr>
            <a:r>
              <a:rPr lang="en-US" sz="2400" dirty="0" smtClean="0">
                <a:solidFill>
                  <a:schemeClr val="tx1"/>
                </a:solidFill>
              </a:rPr>
              <a:t>Understand your own assumptions and the theoretical basis you’re working from</a:t>
            </a:r>
            <a:endParaRPr lang="en-US" sz="2400" dirty="0">
              <a:solidFill>
                <a:schemeClr val="tx1"/>
              </a:solidFill>
            </a:endParaRPr>
          </a:p>
        </p:txBody>
      </p:sp>
      <p:sp>
        <p:nvSpPr>
          <p:cNvPr id="4" name="Title 1"/>
          <p:cNvSpPr>
            <a:spLocks noGrp="1"/>
          </p:cNvSpPr>
          <p:nvPr>
            <p:ph type="title"/>
          </p:nvPr>
        </p:nvSpPr>
        <p:spPr>
          <a:xfrm>
            <a:off x="311700" y="305325"/>
            <a:ext cx="8520600" cy="572700"/>
          </a:xfrm>
        </p:spPr>
        <p:txBody>
          <a:bodyPr/>
          <a:lstStyle/>
          <a:p>
            <a:r>
              <a:rPr lang="en-US" sz="3000" dirty="0" smtClean="0">
                <a:solidFill>
                  <a:schemeClr val="tx1"/>
                </a:solidFill>
              </a:rPr>
              <a:t>Some suggestions for clinicians</a:t>
            </a:r>
            <a:endParaRPr lang="en-US" sz="3000" dirty="0">
              <a:solidFill>
                <a:schemeClr val="tx1"/>
              </a:solidFill>
            </a:endParaRPr>
          </a:p>
        </p:txBody>
      </p:sp>
    </p:spTree>
    <p:extLst>
      <p:ext uri="{BB962C8B-B14F-4D97-AF65-F5344CB8AC3E}">
        <p14:creationId xmlns:p14="http://schemas.microsoft.com/office/powerpoint/2010/main" val="226146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05325"/>
            <a:ext cx="8520600" cy="572700"/>
          </a:xfrm>
        </p:spPr>
        <p:txBody>
          <a:bodyPr/>
          <a:lstStyle/>
          <a:p>
            <a:r>
              <a:rPr lang="en-US" sz="3000" dirty="0" smtClean="0"/>
              <a:t>Some suggestions for researchers</a:t>
            </a:r>
            <a:endParaRPr lang="en-US" sz="3000" dirty="0"/>
          </a:p>
        </p:txBody>
      </p:sp>
      <p:sp>
        <p:nvSpPr>
          <p:cNvPr id="3" name="Text Placeholder 2"/>
          <p:cNvSpPr>
            <a:spLocks noGrp="1"/>
          </p:cNvSpPr>
          <p:nvPr>
            <p:ph type="body" idx="1"/>
          </p:nvPr>
        </p:nvSpPr>
        <p:spPr/>
        <p:txBody>
          <a:bodyPr/>
          <a:lstStyle/>
          <a:p>
            <a:pPr marL="342900" indent="-342900">
              <a:buFont typeface="Arial" panose="020B0604020202020204" pitchFamily="34" charset="0"/>
              <a:buChar char="•"/>
            </a:pPr>
            <a:r>
              <a:rPr lang="en-US" sz="2400" dirty="0" smtClean="0">
                <a:solidFill>
                  <a:schemeClr val="tx1"/>
                </a:solidFill>
              </a:rPr>
              <a:t>Pursue research consistent with CBS principles</a:t>
            </a:r>
            <a:endParaRPr lang="en-US" sz="2000" dirty="0">
              <a:solidFill>
                <a:schemeClr val="tx1"/>
              </a:solidFill>
            </a:endParaRPr>
          </a:p>
          <a:p>
            <a:pPr marL="342900" indent="-342900">
              <a:buFont typeface="Arial" panose="020B0604020202020204" pitchFamily="34" charset="0"/>
              <a:buChar char="•"/>
            </a:pPr>
            <a:r>
              <a:rPr lang="en-US" sz="2400" dirty="0" smtClean="0">
                <a:solidFill>
                  <a:schemeClr val="tx1"/>
                </a:solidFill>
              </a:rPr>
              <a:t>Develop tight, functional definitions of our constructs of interest</a:t>
            </a:r>
          </a:p>
          <a:p>
            <a:pPr marL="342900" indent="-342900">
              <a:buFont typeface="Arial" panose="020B0604020202020204" pitchFamily="34" charset="0"/>
              <a:buChar char="•"/>
            </a:pPr>
            <a:r>
              <a:rPr lang="en-US" sz="2400" dirty="0" smtClean="0">
                <a:solidFill>
                  <a:schemeClr val="tx1"/>
                </a:solidFill>
              </a:rPr>
              <a:t>Maintain a commitment to diverse designs and measurements</a:t>
            </a:r>
          </a:p>
          <a:p>
            <a:pPr marL="342900" indent="-342900">
              <a:buFont typeface="Arial" panose="020B0604020202020204" pitchFamily="34" charset="0"/>
              <a:buChar char="•"/>
            </a:pPr>
            <a:endParaRPr lang="en-US" sz="2800" dirty="0" smtClean="0">
              <a:solidFill>
                <a:schemeClr val="tx1"/>
              </a:solidFill>
            </a:endParaRPr>
          </a:p>
        </p:txBody>
      </p:sp>
    </p:spTree>
    <p:extLst>
      <p:ext uri="{BB962C8B-B14F-4D97-AF65-F5344CB8AC3E}">
        <p14:creationId xmlns:p14="http://schemas.microsoft.com/office/powerpoint/2010/main" val="382055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698" y="158373"/>
            <a:ext cx="8520600" cy="1086533"/>
          </a:xfrm>
        </p:spPr>
        <p:txBody>
          <a:bodyPr/>
          <a:lstStyle/>
          <a:p>
            <a:pPr algn="ctr"/>
            <a:r>
              <a:rPr lang="en-US" sz="4800" dirty="0" smtClean="0"/>
              <a:t>Thank You!</a:t>
            </a:r>
            <a:endParaRPr lang="en-US" sz="4800" dirty="0"/>
          </a:p>
        </p:txBody>
      </p:sp>
      <p:sp>
        <p:nvSpPr>
          <p:cNvPr id="3" name="Text Placeholder 2"/>
          <p:cNvSpPr>
            <a:spLocks noGrp="1"/>
          </p:cNvSpPr>
          <p:nvPr>
            <p:ph type="body" idx="1"/>
          </p:nvPr>
        </p:nvSpPr>
        <p:spPr>
          <a:xfrm>
            <a:off x="311699" y="1112704"/>
            <a:ext cx="8520600" cy="2071171"/>
          </a:xfrm>
        </p:spPr>
        <p:txBody>
          <a:bodyPr/>
          <a:lstStyle/>
          <a:p>
            <a:r>
              <a:rPr lang="en-US" sz="2400" dirty="0" smtClean="0"/>
              <a:t>tkfeeney1@gmail.com - corystanton@nevada.unr.edu - follette@unr.edu</a:t>
            </a:r>
          </a:p>
          <a:p>
            <a:r>
              <a:rPr lang="en-US" sz="2400" dirty="0" smtClean="0">
                <a:solidFill>
                  <a:schemeClr val="tx1"/>
                </a:solidFill>
              </a:rPr>
              <a:t>Up next: Bill will discuss the complexities of functional assessment for therapists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4625" y="3269646"/>
            <a:ext cx="1494747" cy="1494747"/>
          </a:xfrm>
          <a:prstGeom prst="rect">
            <a:avLst/>
          </a:prstGeom>
        </p:spPr>
      </p:pic>
    </p:spTree>
    <p:extLst>
      <p:ext uri="{BB962C8B-B14F-4D97-AF65-F5344CB8AC3E}">
        <p14:creationId xmlns:p14="http://schemas.microsoft.com/office/powerpoint/2010/main" val="1287691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0"/>
            <a:ext cx="8520600" cy="572700"/>
          </a:xfrm>
        </p:spPr>
        <p:txBody>
          <a:bodyPr/>
          <a:lstStyle/>
          <a:p>
            <a:r>
              <a:rPr lang="en-US" dirty="0" smtClean="0"/>
              <a:t>References (in order of citation)</a:t>
            </a:r>
            <a:endParaRPr lang="en-US" dirty="0"/>
          </a:p>
        </p:txBody>
      </p:sp>
      <p:sp>
        <p:nvSpPr>
          <p:cNvPr id="3" name="Text Placeholder 2"/>
          <p:cNvSpPr>
            <a:spLocks noGrp="1"/>
          </p:cNvSpPr>
          <p:nvPr>
            <p:ph type="body" idx="1"/>
          </p:nvPr>
        </p:nvSpPr>
        <p:spPr>
          <a:xfrm>
            <a:off x="311700" y="681548"/>
            <a:ext cx="8520600" cy="3672913"/>
          </a:xfrm>
        </p:spPr>
        <p:txBody>
          <a:bodyPr/>
          <a:lstStyle/>
          <a:p>
            <a:pPr marL="171450" indent="-171450">
              <a:lnSpc>
                <a:spcPct val="100000"/>
              </a:lnSpc>
              <a:buFont typeface="Arial" panose="020B0604020202020204" pitchFamily="34" charset="0"/>
              <a:buChar char="•"/>
            </a:pPr>
            <a:r>
              <a:rPr lang="en-US" sz="1050" dirty="0"/>
              <a:t>Follette, W. C., &amp; </a:t>
            </a:r>
            <a:r>
              <a:rPr lang="en-US" sz="1050" dirty="0" err="1"/>
              <a:t>Houts</a:t>
            </a:r>
            <a:r>
              <a:rPr lang="en-US" sz="1050" dirty="0"/>
              <a:t>, A. C. (1996). Models of scientific progress and the role of theory in taxonomy development: A case study of the DSM.. </a:t>
            </a:r>
            <a:r>
              <a:rPr lang="en-US" sz="1050" i="1" dirty="0"/>
              <a:t>Journal of Consulting and Clinical Psychology</a:t>
            </a:r>
            <a:r>
              <a:rPr lang="en-US" sz="1050" dirty="0"/>
              <a:t>, </a:t>
            </a:r>
            <a:r>
              <a:rPr lang="en-US" sz="1050" i="1" dirty="0"/>
              <a:t>64</a:t>
            </a:r>
            <a:r>
              <a:rPr lang="en-US" sz="1050" dirty="0"/>
              <a:t>(6), </a:t>
            </a:r>
            <a:r>
              <a:rPr lang="en-US" sz="1050" dirty="0" smtClean="0"/>
              <a:t>1120-1132.</a:t>
            </a:r>
          </a:p>
          <a:p>
            <a:pPr marL="171450" indent="-171450">
              <a:lnSpc>
                <a:spcPct val="100000"/>
              </a:lnSpc>
              <a:buFont typeface="Arial" panose="020B0604020202020204" pitchFamily="34" charset="0"/>
              <a:buChar char="•"/>
            </a:pPr>
            <a:r>
              <a:rPr lang="en-US" sz="1050" dirty="0"/>
              <a:t>Bonow, J. T., &amp; Follette, W. C. (2009). Beyond values clarification: Addressing client values in clinical behavior analysis. </a:t>
            </a:r>
            <a:r>
              <a:rPr lang="en-US" sz="1050" i="1" dirty="0"/>
              <a:t>The Behavior Analyst</a:t>
            </a:r>
            <a:r>
              <a:rPr lang="en-US" sz="1050" dirty="0"/>
              <a:t>,</a:t>
            </a:r>
            <a:r>
              <a:rPr lang="en-US" sz="1050" i="1" dirty="0"/>
              <a:t>32</a:t>
            </a:r>
            <a:r>
              <a:rPr lang="en-US" sz="1050" dirty="0"/>
              <a:t>(1), </a:t>
            </a:r>
            <a:r>
              <a:rPr lang="en-US" sz="1050" dirty="0" smtClean="0"/>
              <a:t>69-84.</a:t>
            </a:r>
          </a:p>
          <a:p>
            <a:pPr marL="171450" indent="-171450">
              <a:lnSpc>
                <a:spcPct val="100000"/>
              </a:lnSpc>
              <a:buFont typeface="Arial" panose="020B0604020202020204" pitchFamily="34" charset="0"/>
              <a:buChar char="•"/>
            </a:pPr>
            <a:r>
              <a:rPr lang="en-US" sz="1050" dirty="0" err="1"/>
              <a:t>Goldiamond</a:t>
            </a:r>
            <a:r>
              <a:rPr lang="en-US" sz="1050" dirty="0"/>
              <a:t>, I. (1974). Toward a constructional approach to social problems: ethical and constitutional issues raised by applied behavior analysis</a:t>
            </a:r>
            <a:r>
              <a:rPr lang="en-US" sz="1050" dirty="0" smtClean="0"/>
              <a:t>. </a:t>
            </a:r>
            <a:r>
              <a:rPr lang="en-US" sz="1050" i="1" dirty="0" smtClean="0"/>
              <a:t>Behaviorism</a:t>
            </a:r>
            <a:r>
              <a:rPr lang="en-US" sz="1050" dirty="0"/>
              <a:t>, </a:t>
            </a:r>
            <a:r>
              <a:rPr lang="en-US" sz="1050" i="1" dirty="0"/>
              <a:t>2</a:t>
            </a:r>
            <a:r>
              <a:rPr lang="en-US" sz="1050" dirty="0"/>
              <a:t>(1), 1-84</a:t>
            </a:r>
            <a:r>
              <a:rPr lang="en-US" sz="1050" dirty="0" smtClean="0"/>
              <a:t>.</a:t>
            </a:r>
          </a:p>
          <a:p>
            <a:pPr marL="171450" indent="-171450">
              <a:lnSpc>
                <a:spcPct val="100000"/>
              </a:lnSpc>
              <a:buFont typeface="Arial" panose="020B0604020202020204" pitchFamily="34" charset="0"/>
              <a:buChar char="•"/>
            </a:pPr>
            <a:r>
              <a:rPr lang="en-US" sz="1050" dirty="0" err="1"/>
              <a:t>Seeman</a:t>
            </a:r>
            <a:r>
              <a:rPr lang="en-US" sz="1050" dirty="0"/>
              <a:t>, T. E. (1996). Social ties and health: The benefits of social integration. </a:t>
            </a:r>
            <a:r>
              <a:rPr lang="en-US" sz="1050" i="1" dirty="0"/>
              <a:t>Annals of epidemiology</a:t>
            </a:r>
            <a:r>
              <a:rPr lang="en-US" sz="1050" dirty="0"/>
              <a:t>, </a:t>
            </a:r>
            <a:r>
              <a:rPr lang="en-US" sz="1050" i="1" dirty="0"/>
              <a:t>6</a:t>
            </a:r>
            <a:r>
              <a:rPr lang="en-US" sz="1050" dirty="0"/>
              <a:t>(5), 442-451</a:t>
            </a:r>
            <a:r>
              <a:rPr lang="en-US" sz="1050" dirty="0" smtClean="0"/>
              <a:t>.</a:t>
            </a:r>
          </a:p>
          <a:p>
            <a:pPr marL="171450" indent="-171450">
              <a:lnSpc>
                <a:spcPct val="100000"/>
              </a:lnSpc>
              <a:buFont typeface="Arial" panose="020B0604020202020204" pitchFamily="34" charset="0"/>
              <a:buChar char="•"/>
            </a:pPr>
            <a:r>
              <a:rPr lang="en-US" sz="1050" dirty="0"/>
              <a:t>Taylor, S. E. (2011). Social support: A review. </a:t>
            </a:r>
            <a:r>
              <a:rPr lang="en-US" sz="1050" i="1" dirty="0"/>
              <a:t>The handbook of health psychology</a:t>
            </a:r>
            <a:r>
              <a:rPr lang="en-US" sz="1050" dirty="0"/>
              <a:t>, 189-214</a:t>
            </a:r>
            <a:r>
              <a:rPr lang="en-US" sz="1050" dirty="0" smtClean="0"/>
              <a:t>.</a:t>
            </a:r>
          </a:p>
          <a:p>
            <a:pPr marL="171450" indent="-171450">
              <a:lnSpc>
                <a:spcPct val="100000"/>
              </a:lnSpc>
              <a:buFont typeface="Arial" panose="020B0604020202020204" pitchFamily="34" charset="0"/>
              <a:buChar char="•"/>
            </a:pPr>
            <a:r>
              <a:rPr lang="en-US" sz="1050" dirty="0" err="1"/>
              <a:t>Laursen</a:t>
            </a:r>
            <a:r>
              <a:rPr lang="en-US" sz="1050" dirty="0"/>
              <a:t>, B. (2005). Dyadic and group perspectives on close </a:t>
            </a:r>
            <a:r>
              <a:rPr lang="en-US" sz="1050" dirty="0" err="1"/>
              <a:t>relationships.</a:t>
            </a:r>
            <a:r>
              <a:rPr lang="en-US" sz="1050" i="1" dirty="0" err="1"/>
              <a:t>International</a:t>
            </a:r>
            <a:r>
              <a:rPr lang="en-US" sz="1050" i="1" dirty="0"/>
              <a:t> Journal of Behavioral Development</a:t>
            </a:r>
            <a:r>
              <a:rPr lang="en-US" sz="1050" dirty="0"/>
              <a:t>, </a:t>
            </a:r>
            <a:r>
              <a:rPr lang="en-US" sz="1050" i="1" dirty="0"/>
              <a:t>29</a:t>
            </a:r>
            <a:r>
              <a:rPr lang="en-US" sz="1050" dirty="0"/>
              <a:t>(2), 97-100.</a:t>
            </a:r>
            <a:endParaRPr lang="en-US" sz="1050" dirty="0" smtClean="0"/>
          </a:p>
          <a:p>
            <a:pPr marL="171450" indent="-171450">
              <a:lnSpc>
                <a:spcPct val="100000"/>
              </a:lnSpc>
              <a:buFont typeface="Arial" panose="020B0604020202020204" pitchFamily="34" charset="0"/>
              <a:buChar char="•"/>
            </a:pPr>
            <a:r>
              <a:rPr lang="en-US" sz="1050" dirty="0" smtClean="0"/>
              <a:t>Kohlenberg, R.J., &amp; Tsai, M. (1991). </a:t>
            </a:r>
            <a:r>
              <a:rPr lang="en-US" sz="1050" i="1" dirty="0" smtClean="0"/>
              <a:t>Functional Analytic Psychotherapy: Creating intense and curative therapeutic relationships. </a:t>
            </a:r>
            <a:r>
              <a:rPr lang="en-US" sz="1050" dirty="0" smtClean="0"/>
              <a:t>New York, NY: Springer</a:t>
            </a:r>
            <a:r>
              <a:rPr lang="en-US" sz="1050" dirty="0" smtClean="0"/>
              <a:t>.</a:t>
            </a:r>
          </a:p>
          <a:p>
            <a:pPr marL="171450" indent="-171450">
              <a:lnSpc>
                <a:spcPct val="100000"/>
              </a:lnSpc>
              <a:buFont typeface="Arial" panose="020B0604020202020204" pitchFamily="34" charset="0"/>
              <a:buChar char="•"/>
            </a:pPr>
            <a:r>
              <a:rPr lang="en-US" sz="1050" dirty="0"/>
              <a:t>Hayes, S. C., Nelson, R. O., &amp; Jarrett, R. B. (1987). The treatment utility of assessment: A functional approach to evaluating assessment quality</a:t>
            </a:r>
            <a:r>
              <a:rPr lang="en-US" sz="1050" dirty="0" smtClean="0"/>
              <a:t>. </a:t>
            </a:r>
            <a:r>
              <a:rPr lang="en-US" sz="1050" i="1" dirty="0" smtClean="0"/>
              <a:t>American </a:t>
            </a:r>
            <a:r>
              <a:rPr lang="en-US" sz="1050" i="1" dirty="0"/>
              <a:t>Psychologist</a:t>
            </a:r>
            <a:r>
              <a:rPr lang="en-US" sz="1050" dirty="0"/>
              <a:t>, </a:t>
            </a:r>
            <a:r>
              <a:rPr lang="en-US" sz="1050" i="1" dirty="0"/>
              <a:t>42</a:t>
            </a:r>
            <a:r>
              <a:rPr lang="en-US" sz="1050" dirty="0"/>
              <a:t>(11), </a:t>
            </a:r>
            <a:r>
              <a:rPr lang="en-US" sz="1050" dirty="0" smtClean="0"/>
              <a:t>963-974.</a:t>
            </a:r>
            <a:endParaRPr lang="en-US" sz="1050" dirty="0" smtClean="0"/>
          </a:p>
          <a:p>
            <a:pPr marL="171450" indent="-171450">
              <a:lnSpc>
                <a:spcPct val="100000"/>
              </a:lnSpc>
              <a:buFont typeface="Arial" panose="020B0604020202020204" pitchFamily="34" charset="0"/>
              <a:buChar char="•"/>
            </a:pPr>
            <a:r>
              <a:rPr lang="en-US" sz="1050" dirty="0"/>
              <a:t>Tsai, M., Kohlenberg, R. J., Kanter, J. W., Kohlenberg, B., Follette, W. C., &amp; Callaghan, G. M. (2009). </a:t>
            </a:r>
            <a:r>
              <a:rPr lang="en-US" sz="1050" i="1" dirty="0"/>
              <a:t>A guide to functional analytic </a:t>
            </a:r>
            <a:r>
              <a:rPr lang="en-US" sz="1050" i="1" dirty="0" smtClean="0"/>
              <a:t>psychotherapy: Awareness</a:t>
            </a:r>
            <a:r>
              <a:rPr lang="en-US" sz="1050" i="1" dirty="0"/>
              <a:t>, </a:t>
            </a:r>
            <a:r>
              <a:rPr lang="en-US" sz="1050" i="1" dirty="0" smtClean="0"/>
              <a:t>courage</a:t>
            </a:r>
            <a:r>
              <a:rPr lang="en-US" sz="1050" i="1" dirty="0"/>
              <a:t>, </a:t>
            </a:r>
            <a:r>
              <a:rPr lang="en-US" sz="1050" i="1" dirty="0" smtClean="0"/>
              <a:t>love </a:t>
            </a:r>
            <a:r>
              <a:rPr lang="en-US" sz="1050" i="1" dirty="0"/>
              <a:t>and </a:t>
            </a:r>
            <a:r>
              <a:rPr lang="en-US" sz="1050" i="1" dirty="0" smtClean="0"/>
              <a:t>behaviorism</a:t>
            </a:r>
            <a:r>
              <a:rPr lang="en-US" sz="1050" i="1" dirty="0"/>
              <a:t>. </a:t>
            </a:r>
            <a:r>
              <a:rPr lang="en-US" sz="1050" dirty="0" smtClean="0"/>
              <a:t>New York, NY: </a:t>
            </a:r>
            <a:r>
              <a:rPr lang="en-US" sz="1050" dirty="0"/>
              <a:t>Springer</a:t>
            </a:r>
            <a:r>
              <a:rPr lang="en-US" sz="1050" dirty="0" smtClean="0"/>
              <a:t>.</a:t>
            </a:r>
          </a:p>
          <a:p>
            <a:pPr marL="171450" indent="-171450">
              <a:lnSpc>
                <a:spcPct val="100000"/>
              </a:lnSpc>
              <a:buFont typeface="Arial" panose="020B0604020202020204" pitchFamily="34" charset="0"/>
              <a:buChar char="•"/>
            </a:pPr>
            <a:endParaRPr lang="en-US" sz="1050" dirty="0" smtClean="0"/>
          </a:p>
          <a:p>
            <a:pPr marL="171450" indent="-171450">
              <a:lnSpc>
                <a:spcPct val="100000"/>
              </a:lnSpc>
              <a:buFont typeface="Arial" panose="020B0604020202020204" pitchFamily="34" charset="0"/>
              <a:buChar char="•"/>
            </a:pPr>
            <a:endParaRPr lang="en-US" sz="1050" dirty="0" smtClean="0"/>
          </a:p>
          <a:p>
            <a:pPr marL="171450" indent="-171450">
              <a:lnSpc>
                <a:spcPct val="100000"/>
              </a:lnSpc>
              <a:buFont typeface="Arial" panose="020B0604020202020204" pitchFamily="34" charset="0"/>
              <a:buChar char="•"/>
            </a:pPr>
            <a:endParaRPr lang="en-US" sz="1050" dirty="0" smtClean="0"/>
          </a:p>
          <a:p>
            <a:pPr marL="171450" indent="-171450">
              <a:lnSpc>
                <a:spcPct val="100000"/>
              </a:lnSpc>
              <a:buFont typeface="Arial" panose="020B0604020202020204" pitchFamily="34" charset="0"/>
              <a:buChar char="•"/>
            </a:pPr>
            <a:endParaRPr lang="en-US" sz="1050" dirty="0"/>
          </a:p>
        </p:txBody>
      </p:sp>
    </p:spTree>
    <p:extLst>
      <p:ext uri="{BB962C8B-B14F-4D97-AF65-F5344CB8AC3E}">
        <p14:creationId xmlns:p14="http://schemas.microsoft.com/office/powerpoint/2010/main" val="279997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4720"/>
            <a:ext cx="8520600" cy="572700"/>
          </a:xfrm>
        </p:spPr>
        <p:txBody>
          <a:bodyPr/>
          <a:lstStyle/>
          <a:p>
            <a:r>
              <a:rPr lang="en-US" dirty="0" smtClean="0"/>
              <a:t>References (in order of citation)</a:t>
            </a:r>
            <a:endParaRPr lang="en-US" dirty="0"/>
          </a:p>
        </p:txBody>
      </p:sp>
      <p:sp>
        <p:nvSpPr>
          <p:cNvPr id="3" name="Text Placeholder 2"/>
          <p:cNvSpPr>
            <a:spLocks noGrp="1"/>
          </p:cNvSpPr>
          <p:nvPr>
            <p:ph type="body" idx="1"/>
          </p:nvPr>
        </p:nvSpPr>
        <p:spPr>
          <a:xfrm>
            <a:off x="311700" y="587420"/>
            <a:ext cx="8520600" cy="3672913"/>
          </a:xfrm>
        </p:spPr>
        <p:txBody>
          <a:bodyPr/>
          <a:lstStyle/>
          <a:p>
            <a:pPr marL="171450" indent="-171450">
              <a:lnSpc>
                <a:spcPct val="100000"/>
              </a:lnSpc>
              <a:buFont typeface="Arial" panose="020B0604020202020204" pitchFamily="34" charset="0"/>
              <a:buChar char="•"/>
            </a:pPr>
            <a:r>
              <a:rPr lang="en-US" sz="1050" dirty="0"/>
              <a:t>Callaghan, G. M., Follette, W. C., Ruckstuhl Jr, L. E., &amp; Linnerooth, P. J. (2008). The Functional Analytic Psychotherapy Rating Scale (FAPRS): A Behavioral Psychotherapy Coding System. </a:t>
            </a:r>
            <a:r>
              <a:rPr lang="en-US" sz="1050" i="1" dirty="0"/>
              <a:t>The Behavior Analyst Today</a:t>
            </a:r>
            <a:r>
              <a:rPr lang="en-US" sz="1050" dirty="0"/>
              <a:t>,</a:t>
            </a:r>
            <a:r>
              <a:rPr lang="en-US" sz="1050" i="1" dirty="0"/>
              <a:t>9</a:t>
            </a:r>
            <a:r>
              <a:rPr lang="en-US" sz="1050" dirty="0"/>
              <a:t>(1), 98</a:t>
            </a:r>
            <a:r>
              <a:rPr lang="en-US" sz="1050" dirty="0" smtClean="0"/>
              <a:t>.-116.</a:t>
            </a:r>
          </a:p>
          <a:p>
            <a:pPr marL="171450" indent="-171450">
              <a:lnSpc>
                <a:spcPct val="100000"/>
              </a:lnSpc>
              <a:buFont typeface="Arial" panose="020B0604020202020204" pitchFamily="34" charset="0"/>
              <a:buChar char="•"/>
            </a:pPr>
            <a:r>
              <a:rPr lang="en-US" sz="1050" dirty="0"/>
              <a:t>Callaghan, G. M. (2006). The Functional Idiographic Assessment Template (FIAT) system: For use with interpersonally-based interventions including Functional Analytic Psychotherapy (FAP) and FAP-enhanced </a:t>
            </a:r>
            <a:r>
              <a:rPr lang="en-US" sz="1050" dirty="0" err="1"/>
              <a:t>treatments.</a:t>
            </a:r>
            <a:r>
              <a:rPr lang="en-US" sz="1050" i="1" dirty="0" err="1"/>
              <a:t>The</a:t>
            </a:r>
            <a:r>
              <a:rPr lang="en-US" sz="1050" i="1" dirty="0"/>
              <a:t> Behavior Analyst Today</a:t>
            </a:r>
            <a:r>
              <a:rPr lang="en-US" sz="1050" dirty="0"/>
              <a:t>, </a:t>
            </a:r>
            <a:r>
              <a:rPr lang="en-US" sz="1050" i="1" dirty="0"/>
              <a:t>7</a:t>
            </a:r>
            <a:r>
              <a:rPr lang="en-US" sz="1050" dirty="0"/>
              <a:t>(3), </a:t>
            </a:r>
            <a:r>
              <a:rPr lang="en-US" sz="1050" dirty="0" smtClean="0"/>
              <a:t>357-398.</a:t>
            </a:r>
          </a:p>
          <a:p>
            <a:pPr marL="171450" indent="-171450">
              <a:lnSpc>
                <a:spcPct val="100000"/>
              </a:lnSpc>
              <a:buFont typeface="Arial" panose="020B0604020202020204" pitchFamily="34" charset="0"/>
              <a:buChar char="•"/>
            </a:pPr>
            <a:r>
              <a:rPr lang="en-US" sz="1050" dirty="0"/>
              <a:t>Darrow, S. M., Callaghan, G. M., Bonow, J. T., &amp; Follette, W. C. (2014). The Functional Idiographic Assessment Template-Questionnaire (FIAT-Q): Initial psychometric properties. </a:t>
            </a:r>
            <a:r>
              <a:rPr lang="en-US" sz="1050" i="1" dirty="0"/>
              <a:t>Journal of </a:t>
            </a:r>
            <a:r>
              <a:rPr lang="en-US" sz="1050" i="1" dirty="0" smtClean="0"/>
              <a:t>Contextual Behavioral </a:t>
            </a:r>
            <a:r>
              <a:rPr lang="en-US" sz="1050" i="1" dirty="0"/>
              <a:t>S</a:t>
            </a:r>
            <a:r>
              <a:rPr lang="en-US" sz="1050" i="1" dirty="0" smtClean="0"/>
              <a:t>cience</a:t>
            </a:r>
            <a:r>
              <a:rPr lang="en-US" sz="1050" dirty="0"/>
              <a:t>, </a:t>
            </a:r>
            <a:r>
              <a:rPr lang="en-US" sz="1050" i="1" dirty="0"/>
              <a:t>3</a:t>
            </a:r>
            <a:r>
              <a:rPr lang="en-US" sz="1050" dirty="0"/>
              <a:t>(2), 124-135</a:t>
            </a:r>
            <a:r>
              <a:rPr lang="en-US" sz="1050" dirty="0" smtClean="0"/>
              <a:t>.</a:t>
            </a:r>
          </a:p>
          <a:p>
            <a:pPr marL="171450" indent="-171450">
              <a:lnSpc>
                <a:spcPct val="100000"/>
              </a:lnSpc>
              <a:buFont typeface="Arial" panose="020B0604020202020204" pitchFamily="34" charset="0"/>
              <a:buChar char="•"/>
            </a:pPr>
            <a:r>
              <a:rPr lang="en-US" sz="1050" dirty="0"/>
              <a:t>Leonard, R. C., Knott, L. E., Lee, E. B., Singh, S., Smith, A. H., Kanter, J., ... &amp; </a:t>
            </a:r>
            <a:r>
              <a:rPr lang="en-US" sz="1050" dirty="0" err="1"/>
              <a:t>Wetterneck</a:t>
            </a:r>
            <a:r>
              <a:rPr lang="en-US" sz="1050" dirty="0"/>
              <a:t>, C. T. (2014). The development of the functional analytic psychotherapy intimacy scale. </a:t>
            </a:r>
            <a:r>
              <a:rPr lang="en-US" sz="1050" i="1" dirty="0"/>
              <a:t>The Psychological Record</a:t>
            </a:r>
            <a:r>
              <a:rPr lang="en-US" sz="1050" dirty="0"/>
              <a:t>, </a:t>
            </a:r>
            <a:r>
              <a:rPr lang="en-US" sz="1050" i="1" dirty="0"/>
              <a:t>64</a:t>
            </a:r>
            <a:r>
              <a:rPr lang="en-US" sz="1050" dirty="0"/>
              <a:t>(4), 647-657</a:t>
            </a:r>
            <a:r>
              <a:rPr lang="en-US" sz="1050" dirty="0" smtClean="0"/>
              <a:t>.</a:t>
            </a:r>
          </a:p>
          <a:p>
            <a:pPr marL="171450" indent="-171450">
              <a:lnSpc>
                <a:spcPct val="100000"/>
              </a:lnSpc>
              <a:buFont typeface="Arial" panose="020B0604020202020204" pitchFamily="34" charset="0"/>
              <a:buChar char="•"/>
            </a:pPr>
            <a:r>
              <a:rPr lang="en-US" sz="1050" dirty="0"/>
              <a:t>Kanter, J. W., Tsai, M., Holman, G., &amp; Koerner, K. (2013). Preliminary data from a randomized pilot study of web-based functional analytic psychotherapy therapist training. </a:t>
            </a:r>
            <a:r>
              <a:rPr lang="en-US" sz="1050" i="1" dirty="0"/>
              <a:t>Psychotherapy</a:t>
            </a:r>
            <a:r>
              <a:rPr lang="en-US" sz="1050" dirty="0"/>
              <a:t>, </a:t>
            </a:r>
            <a:r>
              <a:rPr lang="en-US" sz="1050" i="1" dirty="0"/>
              <a:t>50</a:t>
            </a:r>
            <a:r>
              <a:rPr lang="en-US" sz="1050" dirty="0"/>
              <a:t>(2), </a:t>
            </a:r>
            <a:r>
              <a:rPr lang="en-US" sz="1050" dirty="0" smtClean="0"/>
              <a:t>248-257.</a:t>
            </a:r>
          </a:p>
          <a:p>
            <a:pPr marL="171450" indent="-171450">
              <a:lnSpc>
                <a:spcPct val="100000"/>
              </a:lnSpc>
              <a:buFont typeface="Arial" panose="020B0604020202020204" pitchFamily="34" charset="0"/>
              <a:buChar char="•"/>
            </a:pPr>
            <a:r>
              <a:rPr lang="en-US" sz="1050" dirty="0"/>
              <a:t>Perkins, M. J., </a:t>
            </a:r>
            <a:r>
              <a:rPr lang="en-US" sz="1050" dirty="0" err="1"/>
              <a:t>Kiesler</a:t>
            </a:r>
            <a:r>
              <a:rPr lang="en-US" sz="1050" dirty="0"/>
              <a:t>, D. J., </a:t>
            </a:r>
            <a:r>
              <a:rPr lang="en-US" sz="1050" dirty="0" err="1"/>
              <a:t>Anchin</a:t>
            </a:r>
            <a:r>
              <a:rPr lang="en-US" sz="1050" dirty="0"/>
              <a:t>, J. C., Chirico, B. M., Kyle, E. M., &amp; </a:t>
            </a:r>
            <a:r>
              <a:rPr lang="en-US" sz="1050" dirty="0" err="1"/>
              <a:t>Federman</a:t>
            </a:r>
            <a:r>
              <a:rPr lang="en-US" sz="1050" dirty="0"/>
              <a:t>, E. J. (1979). The Impact Message Inventory: A new measure of relationship in counseling/psychotherapy and other dyads. </a:t>
            </a:r>
            <a:r>
              <a:rPr lang="en-US" sz="1050" i="1" dirty="0"/>
              <a:t>Journal of Counseling Psychology</a:t>
            </a:r>
            <a:r>
              <a:rPr lang="en-US" sz="1050" dirty="0"/>
              <a:t>, </a:t>
            </a:r>
            <a:r>
              <a:rPr lang="en-US" sz="1050" i="1" dirty="0"/>
              <a:t>26</a:t>
            </a:r>
            <a:r>
              <a:rPr lang="en-US" sz="1050" dirty="0"/>
              <a:t>(4), </a:t>
            </a:r>
            <a:r>
              <a:rPr lang="en-US" sz="1050" dirty="0" smtClean="0"/>
              <a:t>363-367.</a:t>
            </a:r>
            <a:endParaRPr lang="en-US" sz="1050" dirty="0" smtClean="0"/>
          </a:p>
          <a:p>
            <a:pPr marL="171450" indent="-171450">
              <a:lnSpc>
                <a:spcPct val="100000"/>
              </a:lnSpc>
              <a:buFont typeface="Arial" panose="020B0604020202020204" pitchFamily="34" charset="0"/>
              <a:buChar char="•"/>
            </a:pPr>
            <a:r>
              <a:rPr lang="en-US" sz="1050" dirty="0" smtClean="0"/>
              <a:t>Schmidt</a:t>
            </a:r>
            <a:r>
              <a:rPr lang="en-US" sz="1050" dirty="0" smtClean="0"/>
              <a:t>, J.A., Wagner, C.C., &amp; </a:t>
            </a:r>
            <a:r>
              <a:rPr lang="en-US" sz="1050" dirty="0" err="1" smtClean="0"/>
              <a:t>Kiesler</a:t>
            </a:r>
            <a:r>
              <a:rPr lang="en-US" sz="1050" dirty="0" smtClean="0"/>
              <a:t>, D.J. (1999). Psychometric and circumplex properties of the Octant Scale Impact Message Inventory (IMI-C): A structural evaluation. </a:t>
            </a:r>
            <a:r>
              <a:rPr lang="en-US" sz="1050" i="1" dirty="0" smtClean="0"/>
              <a:t>Journal of Counseling Psychology, 46</a:t>
            </a:r>
            <a:r>
              <a:rPr lang="en-US" sz="1050" dirty="0" smtClean="0"/>
              <a:t>(3), 325-334.</a:t>
            </a:r>
          </a:p>
          <a:p>
            <a:pPr marL="171450" indent="-171450">
              <a:lnSpc>
                <a:spcPct val="100000"/>
              </a:lnSpc>
              <a:buFont typeface="Arial" panose="020B0604020202020204" pitchFamily="34" charset="0"/>
              <a:buChar char="•"/>
            </a:pPr>
            <a:r>
              <a:rPr lang="en-US" sz="1050" dirty="0" err="1" smtClean="0"/>
              <a:t>Lorr</a:t>
            </a:r>
            <a:r>
              <a:rPr lang="en-US" sz="1050" dirty="0" smtClean="0"/>
              <a:t>, M., </a:t>
            </a:r>
            <a:r>
              <a:rPr lang="en-US" sz="1050" dirty="0" err="1" smtClean="0"/>
              <a:t>Youniss</a:t>
            </a:r>
            <a:r>
              <a:rPr lang="en-US" sz="1050" dirty="0" smtClean="0"/>
              <a:t>, R.P., &amp; </a:t>
            </a:r>
            <a:r>
              <a:rPr lang="en-US" sz="1050" dirty="0" err="1" smtClean="0"/>
              <a:t>Stefic</a:t>
            </a:r>
            <a:r>
              <a:rPr lang="en-US" sz="1050" dirty="0" smtClean="0"/>
              <a:t>, E.C. (1991). An inventory of social skills. </a:t>
            </a:r>
            <a:r>
              <a:rPr lang="en-US" sz="1050" i="1" dirty="0" smtClean="0"/>
              <a:t>Journal of Personality Assessment, 57</a:t>
            </a:r>
            <a:r>
              <a:rPr lang="en-US" sz="1050" dirty="0" smtClean="0"/>
              <a:t>(3), 506-520.</a:t>
            </a:r>
          </a:p>
          <a:p>
            <a:pPr marL="171450" indent="-171450">
              <a:lnSpc>
                <a:spcPct val="100000"/>
              </a:lnSpc>
              <a:buFont typeface="Arial" panose="020B0604020202020204" pitchFamily="34" charset="0"/>
              <a:buChar char="•"/>
            </a:pPr>
            <a:r>
              <a:rPr lang="en-US" sz="1050" dirty="0" smtClean="0"/>
              <a:t>Buhrmester</a:t>
            </a:r>
            <a:r>
              <a:rPr lang="en-US" sz="1050" dirty="0"/>
              <a:t>, D., Furman, W., Wittenberg, M. T., &amp; Reis, H. T. (1988). Five domains of interpersonal competence in peer relationships. Journal of Personality and Social Psychology, 55(6), </a:t>
            </a:r>
            <a:r>
              <a:rPr lang="en-US" sz="1050" dirty="0" smtClean="0"/>
              <a:t>991-1008</a:t>
            </a:r>
          </a:p>
          <a:p>
            <a:pPr marL="171450" indent="-171450">
              <a:lnSpc>
                <a:spcPct val="100000"/>
              </a:lnSpc>
              <a:buFont typeface="Arial" panose="020B0604020202020204" pitchFamily="34" charset="0"/>
              <a:buChar char="•"/>
            </a:pPr>
            <a:endParaRPr lang="en-US" sz="1050" dirty="0" smtClean="0"/>
          </a:p>
          <a:p>
            <a:pPr marL="171450" indent="-171450">
              <a:lnSpc>
                <a:spcPct val="100000"/>
              </a:lnSpc>
              <a:buFont typeface="Arial" panose="020B0604020202020204" pitchFamily="34" charset="0"/>
              <a:buChar char="•"/>
            </a:pPr>
            <a:endParaRPr lang="en-US" sz="1050" dirty="0" smtClean="0"/>
          </a:p>
          <a:p>
            <a:pPr marL="171450" indent="-171450">
              <a:lnSpc>
                <a:spcPct val="100000"/>
              </a:lnSpc>
              <a:buFont typeface="Arial" panose="020B0604020202020204" pitchFamily="34" charset="0"/>
              <a:buChar char="•"/>
            </a:pPr>
            <a:endParaRPr lang="en-US" sz="1050" dirty="0" smtClean="0"/>
          </a:p>
          <a:p>
            <a:pPr marL="171450" indent="-171450">
              <a:lnSpc>
                <a:spcPct val="100000"/>
              </a:lnSpc>
              <a:buFont typeface="Arial" panose="020B0604020202020204" pitchFamily="34" charset="0"/>
              <a:buChar char="•"/>
            </a:pPr>
            <a:endParaRPr lang="en-US" sz="1050" dirty="0"/>
          </a:p>
        </p:txBody>
      </p:sp>
    </p:spTree>
    <p:extLst>
      <p:ext uri="{BB962C8B-B14F-4D97-AF65-F5344CB8AC3E}">
        <p14:creationId xmlns:p14="http://schemas.microsoft.com/office/powerpoint/2010/main" val="101370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Need CE credit for this session?</a:t>
            </a:r>
            <a:endParaRPr lang="en-US" dirty="0">
              <a:solidFill>
                <a:schemeClr val="tx1"/>
              </a:solidFill>
            </a:endParaRPr>
          </a:p>
        </p:txBody>
      </p:sp>
      <p:sp>
        <p:nvSpPr>
          <p:cNvPr id="3" name="Text Placeholder 2"/>
          <p:cNvSpPr>
            <a:spLocks noGrp="1"/>
          </p:cNvSpPr>
          <p:nvPr>
            <p:ph type="body" idx="1"/>
          </p:nvPr>
        </p:nvSpPr>
        <p:spPr>
          <a:xfrm>
            <a:off x="311700" y="1152475"/>
            <a:ext cx="8520600" cy="1005098"/>
          </a:xfrm>
        </p:spPr>
        <p:txBody>
          <a:bodyPr/>
          <a:lstStyle/>
          <a:p>
            <a:pPr marL="285750" indent="-285750">
              <a:buFont typeface="Arial" panose="020B0604020202020204" pitchFamily="34" charset="0"/>
              <a:buChar char="•"/>
            </a:pPr>
            <a:r>
              <a:rPr lang="en-US" sz="2400" dirty="0" smtClean="0">
                <a:solidFill>
                  <a:schemeClr val="tx1"/>
                </a:solidFill>
              </a:rPr>
              <a:t>Please don’t forget to scan in to have your attendance tracked!</a:t>
            </a:r>
            <a:endParaRPr lang="en-US" sz="2400" dirty="0">
              <a:solidFill>
                <a:schemeClr val="tx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722" y="2342819"/>
            <a:ext cx="1450578" cy="2479358"/>
          </a:xfrm>
          <a:prstGeom prst="rect">
            <a:avLst/>
          </a:prstGeom>
          <a:noFill/>
          <a:ln>
            <a:noFill/>
          </a:ln>
        </p:spPr>
      </p:pic>
    </p:spTree>
    <p:extLst>
      <p:ext uri="{BB962C8B-B14F-4D97-AF65-F5344CB8AC3E}">
        <p14:creationId xmlns:p14="http://schemas.microsoft.com/office/powerpoint/2010/main" val="54805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ext Placeholder 1"/>
          <p:cNvSpPr>
            <a:spLocks noGrp="1"/>
          </p:cNvSpPr>
          <p:nvPr>
            <p:ph type="body" idx="1"/>
          </p:nvPr>
        </p:nvSpPr>
        <p:spPr>
          <a:xfrm>
            <a:off x="311700" y="1306587"/>
            <a:ext cx="5873343" cy="3222960"/>
          </a:xfrm>
        </p:spPr>
        <p:txBody>
          <a:bodyPr/>
          <a:lstStyle/>
          <a:p>
            <a:r>
              <a:rPr lang="en-US" sz="2000" dirty="0" smtClean="0">
                <a:solidFill>
                  <a:schemeClr val="tx1"/>
                </a:solidFill>
                <a:latin typeface="Proxima Nova" panose="020B0604020202020204" charset="0"/>
              </a:rPr>
              <a:t>Timothy Feeney, Cory Stanton, &amp; William Follette</a:t>
            </a:r>
          </a:p>
          <a:p>
            <a:r>
              <a:rPr lang="en" sz="2000" dirty="0" smtClean="0">
                <a:solidFill>
                  <a:schemeClr val="tx1"/>
                </a:solidFill>
                <a:latin typeface="Proxima Nova" panose="020B0604020202020204" charset="0"/>
                <a:ea typeface="Trebuchet MS"/>
                <a:cs typeface="Trebuchet MS"/>
                <a:sym typeface="Trebuchet MS"/>
              </a:rPr>
              <a:t>We have </a:t>
            </a:r>
            <a:r>
              <a:rPr lang="en" sz="2000" dirty="0">
                <a:solidFill>
                  <a:schemeClr val="tx1"/>
                </a:solidFill>
                <a:latin typeface="Proxima Nova" panose="020B0604020202020204" charset="0"/>
                <a:ea typeface="Trebuchet MS"/>
                <a:cs typeface="Trebuchet MS"/>
                <a:sym typeface="Trebuchet MS"/>
              </a:rPr>
              <a:t>not received and will not receive any commercial support related to this presentation or the work presented in this </a:t>
            </a:r>
            <a:r>
              <a:rPr lang="en" sz="2000" dirty="0" smtClean="0">
                <a:solidFill>
                  <a:schemeClr val="tx1"/>
                </a:solidFill>
                <a:latin typeface="Proxima Nova" panose="020B0604020202020204" charset="0"/>
                <a:ea typeface="Trebuchet MS"/>
                <a:cs typeface="Trebuchet MS"/>
                <a:sym typeface="Trebuchet MS"/>
              </a:rPr>
              <a:t>presentation</a:t>
            </a:r>
            <a:endParaRPr lang="en-US" sz="2000" dirty="0" smtClean="0">
              <a:solidFill>
                <a:schemeClr val="tx1"/>
              </a:solidFill>
              <a:latin typeface="Proxima Nova" panose="020B0604020202020204" charset="0"/>
            </a:endParaRPr>
          </a:p>
          <a:p>
            <a:endParaRPr lang="en-US" sz="2000" dirty="0">
              <a:solidFill>
                <a:schemeClr val="tx1"/>
              </a:solidFill>
              <a:latin typeface="Proxima Nova" panose="020B0604020202020204" charset="0"/>
            </a:endParaRPr>
          </a:p>
        </p:txBody>
      </p:sp>
      <p:sp>
        <p:nvSpPr>
          <p:cNvPr id="3" name="Title 2"/>
          <p:cNvSpPr>
            <a:spLocks noGrp="1"/>
          </p:cNvSpPr>
          <p:nvPr>
            <p:ph type="title"/>
          </p:nvPr>
        </p:nvSpPr>
        <p:spPr>
          <a:xfrm>
            <a:off x="311700" y="403928"/>
            <a:ext cx="8520600" cy="707450"/>
          </a:xfrm>
        </p:spPr>
        <p:txBody>
          <a:bodyPr/>
          <a:lstStyle/>
          <a:p>
            <a:r>
              <a:rPr lang="en-US" sz="4000" dirty="0" smtClean="0"/>
              <a:t>Disclosure Statement</a:t>
            </a:r>
            <a:endParaRPr lang="en-US" sz="4000" dirty="0"/>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1722" y="2342819"/>
            <a:ext cx="1450578" cy="2479358"/>
          </a:xfrm>
          <a:prstGeom prst="rect">
            <a:avLst/>
          </a:prstGeom>
          <a:noFill/>
          <a:ln>
            <a:noFill/>
          </a:ln>
        </p:spPr>
      </p:pic>
    </p:spTree>
    <p:extLst>
      <p:ext uri="{BB962C8B-B14F-4D97-AF65-F5344CB8AC3E}">
        <p14:creationId xmlns:p14="http://schemas.microsoft.com/office/powerpoint/2010/main" val="578910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solidFill>
                  <a:schemeClr val="tx1"/>
                </a:solidFill>
              </a:rPr>
              <a:t>Goals</a:t>
            </a:r>
          </a:p>
        </p:txBody>
      </p:sp>
      <p:sp>
        <p:nvSpPr>
          <p:cNvPr id="72" name="Shape 72"/>
          <p:cNvSpPr txBox="1">
            <a:spLocks noGrp="1"/>
          </p:cNvSpPr>
          <p:nvPr>
            <p:ph type="body" idx="1"/>
          </p:nvPr>
        </p:nvSpPr>
        <p:spPr>
          <a:xfrm>
            <a:off x="311700" y="1017725"/>
            <a:ext cx="8520600" cy="3416400"/>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panose="020B0604020202020204" pitchFamily="34" charset="0"/>
              <a:buChar char="•"/>
            </a:pPr>
            <a:r>
              <a:rPr lang="en" sz="2400" dirty="0">
                <a:solidFill>
                  <a:srgbClr val="000000"/>
                </a:solidFill>
              </a:rPr>
              <a:t>Understand the context we work in as </a:t>
            </a:r>
            <a:r>
              <a:rPr lang="en" sz="2400" dirty="0" smtClean="0">
                <a:solidFill>
                  <a:srgbClr val="000000"/>
                </a:solidFill>
              </a:rPr>
              <a:t>behavior therapists </a:t>
            </a:r>
            <a:r>
              <a:rPr lang="en" sz="2400" dirty="0">
                <a:solidFill>
                  <a:srgbClr val="000000"/>
                </a:solidFill>
              </a:rPr>
              <a:t>and researchers</a:t>
            </a:r>
          </a:p>
          <a:p>
            <a:pPr marL="457200" lvl="0" indent="-393700">
              <a:spcBef>
                <a:spcPts val="0"/>
              </a:spcBef>
              <a:buClr>
                <a:srgbClr val="000000"/>
              </a:buClr>
              <a:buSzPct val="100000"/>
              <a:buFont typeface="Arial" panose="020B0604020202020204" pitchFamily="34" charset="0"/>
              <a:buChar char="•"/>
            </a:pPr>
            <a:r>
              <a:rPr lang="en" sz="2400" dirty="0" smtClean="0">
                <a:solidFill>
                  <a:srgbClr val="000000"/>
                </a:solidFill>
              </a:rPr>
              <a:t>Discuss </a:t>
            </a:r>
            <a:r>
              <a:rPr lang="en" sz="2400" dirty="0">
                <a:solidFill>
                  <a:srgbClr val="000000"/>
                </a:solidFill>
              </a:rPr>
              <a:t>tools that may be useful to our analytic 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fade">
                                      <p:cBhvr>
                                        <p:cTn id="7" dur="1000"/>
                                        <p:tgtEl>
                                          <p:spTgt spid="72">
                                            <p:txEl>
                                              <p:pRg st="0" end="0"/>
                                            </p:txEl>
                                          </p:spTgt>
                                        </p:tgtEl>
                                      </p:cBhvr>
                                    </p:animEffect>
                                    <p:anim calcmode="lin" valueType="num">
                                      <p:cBhvr>
                                        <p:cTn id="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2">
                                            <p:txEl>
                                              <p:pRg st="1" end="1"/>
                                            </p:txEl>
                                          </p:spTgt>
                                        </p:tgtEl>
                                        <p:attrNameLst>
                                          <p:attrName>style.visibility</p:attrName>
                                        </p:attrNameLst>
                                      </p:cBhvr>
                                      <p:to>
                                        <p:strVal val="visible"/>
                                      </p:to>
                                    </p:set>
                                    <p:animEffect transition="in" filter="fade">
                                      <p:cBhvr>
                                        <p:cTn id="14" dur="1000"/>
                                        <p:tgtEl>
                                          <p:spTgt spid="72">
                                            <p:txEl>
                                              <p:pRg st="1" end="1"/>
                                            </p:txEl>
                                          </p:spTgt>
                                        </p:tgtEl>
                                      </p:cBhvr>
                                    </p:animEffect>
                                    <p:anim calcmode="lin" valueType="num">
                                      <p:cBhvr>
                                        <p:cTn id="15" dur="1000" fill="hold"/>
                                        <p:tgtEl>
                                          <p:spTgt spid="7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The problem </a:t>
            </a:r>
            <a:r>
              <a:rPr lang="en" sz="1600" dirty="0"/>
              <a:t>(Follette &amp; Hauts, 1996)</a:t>
            </a:r>
          </a:p>
        </p:txBody>
      </p:sp>
      <p:sp>
        <p:nvSpPr>
          <p:cNvPr id="78" name="Shape 78"/>
          <p:cNvSpPr txBox="1">
            <a:spLocks noGrp="1"/>
          </p:cNvSpPr>
          <p:nvPr>
            <p:ph type="body" idx="1"/>
          </p:nvPr>
        </p:nvSpPr>
        <p:spPr>
          <a:xfrm>
            <a:off x="311700" y="1017725"/>
            <a:ext cx="8520600" cy="34164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DSM focused on reliability, but placed validity on the back burner </a:t>
            </a:r>
          </a:p>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The goal of a medical model is to describe the etiology, treatment, and course of a diagnostic category; therefore, it’s a binary outcome of disorder vs. no disorder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Effect transition="in" filter="fade">
                                      <p:cBhvr>
                                        <p:cTn id="7" dur="1000"/>
                                        <p:tgtEl>
                                          <p:spTgt spid="78">
                                            <p:txEl>
                                              <p:pRg st="0" end="0"/>
                                            </p:txEl>
                                          </p:spTgt>
                                        </p:tgtEl>
                                      </p:cBhvr>
                                    </p:animEffect>
                                    <p:anim calcmode="lin" valueType="num">
                                      <p:cBhvr>
                                        <p:cTn id="8" dur="1000" fill="hold"/>
                                        <p:tgtEl>
                                          <p:spTgt spid="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8">
                                            <p:txEl>
                                              <p:pRg st="1" end="1"/>
                                            </p:txEl>
                                          </p:spTgt>
                                        </p:tgtEl>
                                        <p:attrNameLst>
                                          <p:attrName>style.visibility</p:attrName>
                                        </p:attrNameLst>
                                      </p:cBhvr>
                                      <p:to>
                                        <p:strVal val="visible"/>
                                      </p:to>
                                    </p:set>
                                    <p:animEffect transition="in" filter="fade">
                                      <p:cBhvr>
                                        <p:cTn id="14" dur="1000"/>
                                        <p:tgtEl>
                                          <p:spTgt spid="78">
                                            <p:txEl>
                                              <p:pRg st="1" end="1"/>
                                            </p:txEl>
                                          </p:spTgt>
                                        </p:tgtEl>
                                      </p:cBhvr>
                                    </p:animEffect>
                                    <p:anim calcmode="lin" valueType="num">
                                      <p:cBhvr>
                                        <p:cTn id="15" dur="1000" fill="hold"/>
                                        <p:tgtEl>
                                          <p:spTgt spid="7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The </a:t>
            </a:r>
            <a:r>
              <a:rPr lang="en" dirty="0" smtClean="0"/>
              <a:t>problem</a:t>
            </a:r>
            <a:endParaRPr lang="en" dirty="0"/>
          </a:p>
        </p:txBody>
      </p:sp>
      <p:sp>
        <p:nvSpPr>
          <p:cNvPr id="84" name="Shape 84"/>
          <p:cNvSpPr txBox="1">
            <a:spLocks noGrp="1"/>
          </p:cNvSpPr>
          <p:nvPr>
            <p:ph type="body" idx="1"/>
          </p:nvPr>
        </p:nvSpPr>
        <p:spPr>
          <a:xfrm>
            <a:off x="311700" y="1017725"/>
            <a:ext cx="8520600" cy="38025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As contextualists and behaviorally inclined folks, that can be problematic for us</a:t>
            </a:r>
          </a:p>
          <a:p>
            <a:pPr marL="457200" lvl="0" indent="-381000" rtl="0">
              <a:spcBef>
                <a:spcPts val="0"/>
              </a:spcBef>
              <a:buClr>
                <a:srgbClr val="000000"/>
              </a:buClr>
              <a:buSzPct val="100000"/>
              <a:buFont typeface="Arial" panose="020B0604020202020204" pitchFamily="34" charset="0"/>
              <a:buChar char="•"/>
            </a:pPr>
            <a:r>
              <a:rPr lang="en" sz="2400" dirty="0">
                <a:solidFill>
                  <a:schemeClr val="tx1"/>
                </a:solidFill>
              </a:rPr>
              <a:t>General goal: maximize the amount of reinforcement people have available to </a:t>
            </a:r>
            <a:r>
              <a:rPr lang="en" sz="2400" dirty="0" smtClean="0">
                <a:solidFill>
                  <a:schemeClr val="tx1"/>
                </a:solidFill>
              </a:rPr>
              <a:t>them, </a:t>
            </a:r>
            <a:r>
              <a:rPr lang="en" sz="2400" dirty="0">
                <a:solidFill>
                  <a:schemeClr val="tx1"/>
                </a:solidFill>
              </a:rPr>
              <a:t>and minimize the amount of apparent aversive </a:t>
            </a:r>
            <a:r>
              <a:rPr lang="en" sz="2400" dirty="0" smtClean="0">
                <a:solidFill>
                  <a:schemeClr val="tx1"/>
                </a:solidFill>
              </a:rPr>
              <a:t>control</a:t>
            </a:r>
          </a:p>
          <a:p>
            <a:pPr marL="457200" indent="-381000">
              <a:buClr>
                <a:srgbClr val="000000"/>
              </a:buClr>
              <a:buFont typeface="Arial" panose="020B0604020202020204" pitchFamily="34" charset="0"/>
              <a:buChar char="•"/>
            </a:pPr>
            <a:r>
              <a:rPr lang="en-US" sz="2400" dirty="0">
                <a:solidFill>
                  <a:schemeClr val="tx1"/>
                </a:solidFill>
              </a:rPr>
              <a:t>Values </a:t>
            </a:r>
            <a:r>
              <a:rPr lang="en-US" sz="1600" dirty="0">
                <a:solidFill>
                  <a:schemeClr val="tx1"/>
                </a:solidFill>
              </a:rPr>
              <a:t>(Bonow &amp; Follette, 2009</a:t>
            </a:r>
            <a:r>
              <a:rPr lang="en-US" sz="1600" dirty="0" smtClean="0">
                <a:solidFill>
                  <a:schemeClr val="tx1"/>
                </a:solidFill>
              </a:rPr>
              <a:t>)</a:t>
            </a:r>
          </a:p>
          <a:p>
            <a:pPr marL="76200" lvl="0" rtl="0">
              <a:spcBef>
                <a:spcPts val="0"/>
              </a:spcBef>
              <a:buClr>
                <a:srgbClr val="000000"/>
              </a:buClr>
              <a:buSzPct val="100000"/>
            </a:pPr>
            <a:endParaRPr lang="en" sz="24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fade">
                                      <p:cBhvr>
                                        <p:cTn id="7" dur="1000"/>
                                        <p:tgtEl>
                                          <p:spTgt spid="84">
                                            <p:txEl>
                                              <p:pRg st="0" end="0"/>
                                            </p:txEl>
                                          </p:spTgt>
                                        </p:tgtEl>
                                      </p:cBhvr>
                                    </p:animEffect>
                                    <p:anim calcmode="lin" valueType="num">
                                      <p:cBhvr>
                                        <p:cTn id="8" dur="1000" fill="hold"/>
                                        <p:tgtEl>
                                          <p:spTgt spid="8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4">
                                            <p:txEl>
                                              <p:pRg st="1" end="1"/>
                                            </p:txEl>
                                          </p:spTgt>
                                        </p:tgtEl>
                                        <p:attrNameLst>
                                          <p:attrName>style.visibility</p:attrName>
                                        </p:attrNameLst>
                                      </p:cBhvr>
                                      <p:to>
                                        <p:strVal val="visible"/>
                                      </p:to>
                                    </p:set>
                                    <p:animEffect transition="in" filter="fade">
                                      <p:cBhvr>
                                        <p:cTn id="14" dur="1000"/>
                                        <p:tgtEl>
                                          <p:spTgt spid="84">
                                            <p:txEl>
                                              <p:pRg st="1" end="1"/>
                                            </p:txEl>
                                          </p:spTgt>
                                        </p:tgtEl>
                                      </p:cBhvr>
                                    </p:animEffect>
                                    <p:anim calcmode="lin" valueType="num">
                                      <p:cBhvr>
                                        <p:cTn id="15" dur="1000" fill="hold"/>
                                        <p:tgtEl>
                                          <p:spTgt spid="8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4">
                                            <p:txEl>
                                              <p:pRg st="2" end="2"/>
                                            </p:txEl>
                                          </p:spTgt>
                                        </p:tgtEl>
                                        <p:attrNameLst>
                                          <p:attrName>style.visibility</p:attrName>
                                        </p:attrNameLst>
                                      </p:cBhvr>
                                      <p:to>
                                        <p:strVal val="visible"/>
                                      </p:to>
                                    </p:set>
                                    <p:animEffect transition="in" filter="fade">
                                      <p:cBhvr>
                                        <p:cTn id="21" dur="1000"/>
                                        <p:tgtEl>
                                          <p:spTgt spid="84">
                                            <p:txEl>
                                              <p:pRg st="2" end="2"/>
                                            </p:txEl>
                                          </p:spTgt>
                                        </p:tgtEl>
                                      </p:cBhvr>
                                    </p:animEffect>
                                    <p:anim calcmode="lin" valueType="num">
                                      <p:cBhvr>
                                        <p:cTn id="22" dur="1000" fill="hold"/>
                                        <p:tgtEl>
                                          <p:spTgt spid="8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82600" lvl="0" indent="-342900">
              <a:spcBef>
                <a:spcPts val="0"/>
              </a:spcBef>
              <a:buClr>
                <a:srgbClr val="000000"/>
              </a:buClr>
              <a:buSzPct val="100000"/>
              <a:buFont typeface="Arial" panose="020B0604020202020204" pitchFamily="34" charset="0"/>
              <a:buChar char="•"/>
            </a:pPr>
            <a:r>
              <a:rPr lang="en" sz="2400" dirty="0">
                <a:solidFill>
                  <a:schemeClr val="tx1"/>
                </a:solidFill>
              </a:rPr>
              <a:t>One goal </a:t>
            </a:r>
            <a:r>
              <a:rPr lang="en" sz="2400" dirty="0" smtClean="0">
                <a:solidFill>
                  <a:schemeClr val="tx1"/>
                </a:solidFill>
              </a:rPr>
              <a:t>in </a:t>
            </a:r>
            <a:r>
              <a:rPr lang="en" sz="2400" dirty="0">
                <a:solidFill>
                  <a:schemeClr val="tx1"/>
                </a:solidFill>
              </a:rPr>
              <a:t>treatment is to get folks to interact </a:t>
            </a:r>
            <a:r>
              <a:rPr lang="en" sz="2400" dirty="0" smtClean="0">
                <a:solidFill>
                  <a:schemeClr val="tx1"/>
                </a:solidFill>
              </a:rPr>
              <a:t>with their </a:t>
            </a:r>
            <a:r>
              <a:rPr lang="en" sz="2400" dirty="0">
                <a:solidFill>
                  <a:schemeClr val="tx1"/>
                </a:solidFill>
              </a:rPr>
              <a:t>environment </a:t>
            </a:r>
            <a:r>
              <a:rPr lang="en" sz="2400" dirty="0" smtClean="0">
                <a:solidFill>
                  <a:schemeClr val="tx1"/>
                </a:solidFill>
              </a:rPr>
              <a:t>successfully</a:t>
            </a:r>
          </a:p>
          <a:p>
            <a:pPr marL="482600" lvl="0" indent="-342900">
              <a:spcBef>
                <a:spcPts val="0"/>
              </a:spcBef>
              <a:buClr>
                <a:srgbClr val="000000"/>
              </a:buClr>
              <a:buSzPct val="100000"/>
              <a:buFont typeface="Arial" panose="020B0604020202020204" pitchFamily="34" charset="0"/>
              <a:buChar char="•"/>
            </a:pPr>
            <a:r>
              <a:rPr lang="en" sz="2400" dirty="0" smtClean="0">
                <a:solidFill>
                  <a:schemeClr val="tx1"/>
                </a:solidFill>
              </a:rPr>
              <a:t>Interpersonal success in all of its forms</a:t>
            </a:r>
            <a:endParaRPr lang="en" sz="2400" dirty="0">
              <a:solidFill>
                <a:schemeClr val="tx1"/>
              </a:solidFill>
            </a:endParaRPr>
          </a:p>
        </p:txBody>
      </p:sp>
      <p:sp>
        <p:nvSpPr>
          <p:cNvPr id="90" name="Shape 90"/>
          <p:cNvSpPr txBox="1">
            <a:spLocks noGrp="1"/>
          </p:cNvSpPr>
          <p:nvPr>
            <p:ph type="title"/>
          </p:nvPr>
        </p:nvSpPr>
        <p:spPr>
          <a:xfrm>
            <a:off x="311700" y="445725"/>
            <a:ext cx="8520600" cy="572700"/>
          </a:xfrm>
          <a:prstGeom prst="rect">
            <a:avLst/>
          </a:prstGeom>
        </p:spPr>
        <p:txBody>
          <a:bodyPr lIns="91425" tIns="91425" rIns="91425" bIns="91425" anchor="t" anchorCtr="0">
            <a:noAutofit/>
          </a:bodyPr>
          <a:lstStyle/>
          <a:p>
            <a:pPr lvl="0" rtl="0">
              <a:spcBef>
                <a:spcPts val="0"/>
              </a:spcBef>
              <a:buNone/>
            </a:pPr>
            <a:r>
              <a:rPr lang="en" dirty="0"/>
              <a:t>The </a:t>
            </a:r>
            <a:r>
              <a:rPr lang="en" dirty="0" smtClean="0"/>
              <a:t>problem</a:t>
            </a:r>
            <a:endParaRPr lang="e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animEffect transition="in" filter="fade">
                                      <p:cBhvr>
                                        <p:cTn id="7" dur="1000"/>
                                        <p:tgtEl>
                                          <p:spTgt spid="89">
                                            <p:txEl>
                                              <p:pRg st="0" end="0"/>
                                            </p:txEl>
                                          </p:spTgt>
                                        </p:tgtEl>
                                      </p:cBhvr>
                                    </p:animEffect>
                                    <p:anim calcmode="lin" valueType="num">
                                      <p:cBhvr>
                                        <p:cTn id="8" dur="10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9">
                                            <p:txEl>
                                              <p:pRg st="1" end="1"/>
                                            </p:txEl>
                                          </p:spTgt>
                                        </p:tgtEl>
                                        <p:attrNameLst>
                                          <p:attrName>style.visibility</p:attrName>
                                        </p:attrNameLst>
                                      </p:cBhvr>
                                      <p:to>
                                        <p:strVal val="visible"/>
                                      </p:to>
                                    </p:set>
                                    <p:animEffect transition="in" filter="fade">
                                      <p:cBhvr>
                                        <p:cTn id="14" dur="1000"/>
                                        <p:tgtEl>
                                          <p:spTgt spid="89">
                                            <p:txEl>
                                              <p:pRg st="1" end="1"/>
                                            </p:txEl>
                                          </p:spTgt>
                                        </p:tgtEl>
                                      </p:cBhvr>
                                    </p:animEffect>
                                    <p:anim calcmode="lin" valueType="num">
                                      <p:cBhvr>
                                        <p:cTn id="15" dur="1000" fill="hold"/>
                                        <p:tgtEl>
                                          <p:spTgt spid="8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482600" lvl="0" indent="-342900">
              <a:buClr>
                <a:srgbClr val="000000"/>
              </a:buClr>
              <a:buFont typeface="Arial" panose="020B0604020202020204" pitchFamily="34" charset="0"/>
              <a:buChar char="•"/>
            </a:pPr>
            <a:r>
              <a:rPr lang="en" sz="2400" dirty="0" smtClean="0">
                <a:solidFill>
                  <a:schemeClr val="tx1"/>
                </a:solidFill>
              </a:rPr>
              <a:t>Expanding </a:t>
            </a:r>
            <a:r>
              <a:rPr lang="en" sz="2400" dirty="0">
                <a:solidFill>
                  <a:schemeClr val="tx1"/>
                </a:solidFill>
              </a:rPr>
              <a:t>the repertoire of assessment procedures </a:t>
            </a:r>
            <a:r>
              <a:rPr lang="en" sz="2400" dirty="0" smtClean="0">
                <a:solidFill>
                  <a:schemeClr val="tx1"/>
                </a:solidFill>
              </a:rPr>
              <a:t>to find </a:t>
            </a:r>
            <a:r>
              <a:rPr lang="en" sz="2400" dirty="0">
                <a:solidFill>
                  <a:schemeClr val="tx1"/>
                </a:solidFill>
              </a:rPr>
              <a:t>out what real behavioral features are useful </a:t>
            </a:r>
            <a:r>
              <a:rPr lang="en" sz="2400" dirty="0" smtClean="0">
                <a:solidFill>
                  <a:schemeClr val="tx1"/>
                </a:solidFill>
              </a:rPr>
              <a:t>in</a:t>
            </a:r>
            <a:r>
              <a:rPr lang="en" sz="2400" dirty="0" smtClean="0">
                <a:solidFill>
                  <a:schemeClr val="tx1"/>
                </a:solidFill>
              </a:rPr>
              <a:t> accomplishing </a:t>
            </a:r>
            <a:r>
              <a:rPr lang="en" sz="2400" dirty="0">
                <a:solidFill>
                  <a:schemeClr val="tx1"/>
                </a:solidFill>
              </a:rPr>
              <a:t>therapy goals</a:t>
            </a:r>
          </a:p>
          <a:p>
            <a:pPr marL="482600" lvl="0" indent="-342900">
              <a:buClr>
                <a:srgbClr val="000000"/>
              </a:buClr>
              <a:buFont typeface="Arial" panose="020B0604020202020204" pitchFamily="34" charset="0"/>
              <a:buChar char="•"/>
            </a:pPr>
            <a:r>
              <a:rPr lang="en" sz="2400" dirty="0" smtClean="0">
                <a:solidFill>
                  <a:schemeClr val="tx1"/>
                </a:solidFill>
              </a:rPr>
              <a:t>The functions of </a:t>
            </a:r>
            <a:r>
              <a:rPr lang="en" sz="2400" dirty="0">
                <a:solidFill>
                  <a:schemeClr val="tx1"/>
                </a:solidFill>
              </a:rPr>
              <a:t>one’s </a:t>
            </a:r>
            <a:r>
              <a:rPr lang="en" sz="2400" dirty="0" smtClean="0">
                <a:solidFill>
                  <a:schemeClr val="tx1"/>
                </a:solidFill>
              </a:rPr>
              <a:t>social reinforcement repertoire</a:t>
            </a:r>
          </a:p>
          <a:p>
            <a:endParaRPr lang="en-US" dirty="0">
              <a:solidFill>
                <a:schemeClr val="tx1"/>
              </a:solidFill>
            </a:endParaRPr>
          </a:p>
        </p:txBody>
      </p:sp>
      <p:sp>
        <p:nvSpPr>
          <p:cNvPr id="4" name="Shape 90"/>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dirty="0" smtClean="0">
                <a:solidFill>
                  <a:schemeClr val="tx1"/>
                </a:solidFill>
              </a:rPr>
              <a:t>Current considerations in our lab</a:t>
            </a:r>
            <a:endParaRPr lang="en" dirty="0">
              <a:solidFill>
                <a:schemeClr val="tx1"/>
              </a:solidFill>
            </a:endParaRPr>
          </a:p>
        </p:txBody>
      </p:sp>
    </p:spTree>
    <p:extLst>
      <p:ext uri="{BB962C8B-B14F-4D97-AF65-F5344CB8AC3E}">
        <p14:creationId xmlns:p14="http://schemas.microsoft.com/office/powerpoint/2010/main" val="381339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2640</TotalTime>
  <Words>2205</Words>
  <Application>Microsoft Office PowerPoint</Application>
  <PresentationFormat>On-screen Show (16:9)</PresentationFormat>
  <Paragraphs>129</Paragraphs>
  <Slides>25</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Trebuchet MS</vt:lpstr>
      <vt:lpstr>Times New Roman</vt:lpstr>
      <vt:lpstr>Arial</vt:lpstr>
      <vt:lpstr>Proxima Nova</vt:lpstr>
      <vt:lpstr>spearmint</vt:lpstr>
      <vt:lpstr>Pursuing a comprehensive assessment agenda for Functional Analytic Psychotherapy  </vt:lpstr>
      <vt:lpstr>Psychometric measurement of interactions in- and out-of-session</vt:lpstr>
      <vt:lpstr>Need CE credit for this session?</vt:lpstr>
      <vt:lpstr>Disclosure Statement</vt:lpstr>
      <vt:lpstr>Goals</vt:lpstr>
      <vt:lpstr>The problem (Follette &amp; Hauts, 1996)</vt:lpstr>
      <vt:lpstr>The problem</vt:lpstr>
      <vt:lpstr>The problem</vt:lpstr>
      <vt:lpstr>Current considerations in our lab</vt:lpstr>
      <vt:lpstr>PowerPoint Presentation</vt:lpstr>
      <vt:lpstr>The importance of interpersonal functioning</vt:lpstr>
      <vt:lpstr>The challenge of measuring it well</vt:lpstr>
      <vt:lpstr>PowerPoint Presentation</vt:lpstr>
      <vt:lpstr>Functional Analytic Psychotherapy (Kohlenberg &amp; Tsai, 1991)</vt:lpstr>
      <vt:lpstr>So what do we want from instruments?</vt:lpstr>
      <vt:lpstr>What have we tried in FAP so far?</vt:lpstr>
      <vt:lpstr>PowerPoint Presentation</vt:lpstr>
      <vt:lpstr>Impact Message Inventory (IMI: Perkins, Kiesler, Anchin, Chirico, Kyle, &amp; Federman, 1979; IMI-C: Schmidt, Wagner, &amp; Kiesler, 1999)</vt:lpstr>
      <vt:lpstr>Social Relations Survey (SRS; Lorr, Youniss, &amp; Stefic, 1991)</vt:lpstr>
      <vt:lpstr>Interpersonal Competence Questionnaire (ICQ; Buhrmester, Furman, Wittenberg, &amp; Reis, 1988)</vt:lpstr>
      <vt:lpstr>Some suggestions for clinicians</vt:lpstr>
      <vt:lpstr>Some suggestions for researchers</vt:lpstr>
      <vt:lpstr>Thank You!</vt:lpstr>
      <vt:lpstr>References (in order of citation)</vt:lpstr>
      <vt:lpstr>References (in order of citation)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Psychometric measurement of interactions in- and out-of-session</dc:title>
  <cp:lastModifiedBy>Microsoft account</cp:lastModifiedBy>
  <cp:revision>100</cp:revision>
  <dcterms:modified xsi:type="dcterms:W3CDTF">2016-06-21T02:32:25Z</dcterms:modified>
</cp:coreProperties>
</file>